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DM Sans Italics" charset="1" panose="00000000000000000000"/>
      <p:regular r:id="rId23"/>
    </p:embeddedFont>
    <p:embeddedFont>
      <p:font typeface="Now Bold" charset="1" panose="00000800000000000000"/>
      <p:regular r:id="rId24"/>
    </p:embeddedFont>
    <p:embeddedFont>
      <p:font typeface="DM Sans" charset="1" panose="00000000000000000000"/>
      <p:regular r:id="rId25"/>
    </p:embeddedFont>
    <p:embeddedFont>
      <p:font typeface="DM Sans Bold"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3.jpeg" Type="http://schemas.openxmlformats.org/officeDocument/2006/relationships/image"/><Relationship Id="rId5"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7.png" Type="http://schemas.openxmlformats.org/officeDocument/2006/relationships/image"/><Relationship Id="rId5"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291330" y="8504042"/>
            <a:ext cx="2647750" cy="2647750"/>
          </a:xfrm>
          <a:custGeom>
            <a:avLst/>
            <a:gdLst/>
            <a:ahLst/>
            <a:cxnLst/>
            <a:rect r="r" b="b" t="t" l="l"/>
            <a:pathLst>
              <a:path h="2647750" w="2647750">
                <a:moveTo>
                  <a:pt x="0" y="0"/>
                </a:moveTo>
                <a:lnTo>
                  <a:pt x="2647751" y="0"/>
                </a:lnTo>
                <a:lnTo>
                  <a:pt x="2647751"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66700" y="222363"/>
            <a:ext cx="5008663" cy="1033037"/>
          </a:xfrm>
          <a:custGeom>
            <a:avLst/>
            <a:gdLst/>
            <a:ahLst/>
            <a:cxnLst/>
            <a:rect r="r" b="b" t="t" l="l"/>
            <a:pathLst>
              <a:path h="1033037" w="5008663">
                <a:moveTo>
                  <a:pt x="0" y="0"/>
                </a:moveTo>
                <a:lnTo>
                  <a:pt x="5008663" y="0"/>
                </a:lnTo>
                <a:lnTo>
                  <a:pt x="5008663" y="1033037"/>
                </a:lnTo>
                <a:lnTo>
                  <a:pt x="0" y="1033037"/>
                </a:lnTo>
                <a:lnTo>
                  <a:pt x="0" y="0"/>
                </a:lnTo>
                <a:close/>
              </a:path>
            </a:pathLst>
          </a:custGeom>
          <a:blipFill>
            <a:blip r:embed="rId4"/>
            <a:stretch>
              <a:fillRect l="0" t="0" r="0" b="0"/>
            </a:stretch>
          </a:blipFill>
        </p:spPr>
      </p:sp>
      <p:sp>
        <p:nvSpPr>
          <p:cNvPr name="TextBox 8" id="8"/>
          <p:cNvSpPr txBox="true"/>
          <p:nvPr/>
        </p:nvSpPr>
        <p:spPr>
          <a:xfrm rot="0">
            <a:off x="0" y="8996715"/>
            <a:ext cx="8675921" cy="927691"/>
          </a:xfrm>
          <a:prstGeom prst="rect">
            <a:avLst/>
          </a:prstGeom>
        </p:spPr>
        <p:txBody>
          <a:bodyPr anchor="t" rtlCol="false" tIns="0" lIns="0" bIns="0" rIns="0">
            <a:spAutoFit/>
          </a:bodyPr>
          <a:lstStyle/>
          <a:p>
            <a:pPr algn="l">
              <a:lnSpc>
                <a:spcPts val="3727"/>
              </a:lnSpc>
            </a:pPr>
            <a:r>
              <a:rPr lang="en-US" sz="3030" i="true">
                <a:solidFill>
                  <a:srgbClr val="56AEFF"/>
                </a:solidFill>
                <a:latin typeface="DM Sans Italics"/>
                <a:ea typeface="DM Sans Italics"/>
                <a:cs typeface="DM Sans Italics"/>
                <a:sym typeface="DM Sans Italics"/>
              </a:rPr>
              <a:t>Presented by: Alviyan Syafriansah Matondang</a:t>
            </a:r>
          </a:p>
          <a:p>
            <a:pPr algn="l" marL="0" indent="0" lvl="0">
              <a:lnSpc>
                <a:spcPts val="3727"/>
              </a:lnSpc>
              <a:spcBef>
                <a:spcPct val="0"/>
              </a:spcBef>
            </a:pPr>
            <a:r>
              <a:rPr lang="en-US" sz="3030" i="true">
                <a:solidFill>
                  <a:srgbClr val="56AEFF"/>
                </a:solidFill>
                <a:latin typeface="DM Sans Italics"/>
                <a:ea typeface="DM Sans Italics"/>
                <a:cs typeface="DM Sans Italics"/>
                <a:sym typeface="DM Sans Italics"/>
              </a:rPr>
              <a:t>                        26 Maret 2025</a:t>
            </a:r>
          </a:p>
        </p:txBody>
      </p:sp>
      <p:sp>
        <p:nvSpPr>
          <p:cNvPr name="TextBox 9" id="9"/>
          <p:cNvSpPr txBox="true"/>
          <p:nvPr/>
        </p:nvSpPr>
        <p:spPr>
          <a:xfrm rot="0">
            <a:off x="266700" y="2786082"/>
            <a:ext cx="16140258" cy="2651760"/>
          </a:xfrm>
          <a:prstGeom prst="rect">
            <a:avLst/>
          </a:prstGeom>
        </p:spPr>
        <p:txBody>
          <a:bodyPr anchor="t" rtlCol="false" tIns="0" lIns="0" bIns="0" rIns="0">
            <a:spAutoFit/>
          </a:bodyPr>
          <a:lstStyle/>
          <a:p>
            <a:pPr algn="l">
              <a:lnSpc>
                <a:spcPts val="6969"/>
              </a:lnSpc>
            </a:pPr>
            <a:r>
              <a:rPr lang="en-US" sz="5807" b="true">
                <a:solidFill>
                  <a:srgbClr val="FFFBFB"/>
                </a:solidFill>
                <a:latin typeface="Now Bold"/>
                <a:ea typeface="Now Bold"/>
                <a:cs typeface="Now Bold"/>
                <a:sym typeface="Now Bold"/>
              </a:rPr>
              <a:t>OPTIMALISASI EFISIENSI PERJALANAN DAN BIAYA TRANSPORTASI PADA LAYANAN TRANSJAKARTA MELALUI </a:t>
            </a:r>
          </a:p>
        </p:txBody>
      </p:sp>
      <p:sp>
        <p:nvSpPr>
          <p:cNvPr name="TextBox 10" id="10"/>
          <p:cNvSpPr txBox="true"/>
          <p:nvPr/>
        </p:nvSpPr>
        <p:spPr>
          <a:xfrm rot="0">
            <a:off x="266700" y="5704875"/>
            <a:ext cx="16457964" cy="1767840"/>
          </a:xfrm>
          <a:prstGeom prst="rect">
            <a:avLst/>
          </a:prstGeom>
        </p:spPr>
        <p:txBody>
          <a:bodyPr anchor="t" rtlCol="false" tIns="0" lIns="0" bIns="0" rIns="0">
            <a:spAutoFit/>
          </a:bodyPr>
          <a:lstStyle/>
          <a:p>
            <a:pPr algn="l">
              <a:lnSpc>
                <a:spcPts val="6972"/>
              </a:lnSpc>
            </a:pPr>
            <a:r>
              <a:rPr lang="en-US" sz="5810" b="true">
                <a:solidFill>
                  <a:srgbClr val="56AEFF"/>
                </a:solidFill>
                <a:latin typeface="Now Bold"/>
                <a:ea typeface="Now Bold"/>
                <a:cs typeface="Now Bold"/>
                <a:sym typeface="Now Bold"/>
              </a:rPr>
              <a:t>SISTEM REKOMENDASI RUTE DAN PAKET LANGGANAN"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227368"/>
            <a:ext cx="11127429" cy="6175276"/>
          </a:xfrm>
          <a:custGeom>
            <a:avLst/>
            <a:gdLst/>
            <a:ahLst/>
            <a:cxnLst/>
            <a:rect r="r" b="b" t="t" l="l"/>
            <a:pathLst>
              <a:path h="6175276" w="11127429">
                <a:moveTo>
                  <a:pt x="0" y="0"/>
                </a:moveTo>
                <a:lnTo>
                  <a:pt x="11127429" y="0"/>
                </a:lnTo>
                <a:lnTo>
                  <a:pt x="11127429" y="6175276"/>
                </a:lnTo>
                <a:lnTo>
                  <a:pt x="0" y="6175276"/>
                </a:lnTo>
                <a:lnTo>
                  <a:pt x="0" y="0"/>
                </a:lnTo>
                <a:close/>
              </a:path>
            </a:pathLst>
          </a:custGeom>
          <a:blipFill>
            <a:blip r:embed="rId4"/>
            <a:stretch>
              <a:fillRect l="0" t="0" r="0" b="0"/>
            </a:stretch>
          </a:blipFill>
        </p:spPr>
      </p:sp>
      <p:sp>
        <p:nvSpPr>
          <p:cNvPr name="Freeform 4" id="4"/>
          <p:cNvSpPr/>
          <p:nvPr/>
        </p:nvSpPr>
        <p:spPr>
          <a:xfrm flipH="false" flipV="false" rot="0">
            <a:off x="12811921" y="1739249"/>
            <a:ext cx="3566753" cy="4449434"/>
          </a:xfrm>
          <a:custGeom>
            <a:avLst/>
            <a:gdLst/>
            <a:ahLst/>
            <a:cxnLst/>
            <a:rect r="r" b="b" t="t" l="l"/>
            <a:pathLst>
              <a:path h="4449434" w="3566753">
                <a:moveTo>
                  <a:pt x="0" y="0"/>
                </a:moveTo>
                <a:lnTo>
                  <a:pt x="3566753" y="0"/>
                </a:lnTo>
                <a:lnTo>
                  <a:pt x="3566753" y="4449434"/>
                </a:lnTo>
                <a:lnTo>
                  <a:pt x="0" y="4449434"/>
                </a:lnTo>
                <a:lnTo>
                  <a:pt x="0" y="0"/>
                </a:lnTo>
                <a:close/>
              </a:path>
            </a:pathLst>
          </a:custGeom>
          <a:blipFill>
            <a:blip r:embed="rId5"/>
            <a:stretch>
              <a:fillRect l="0" t="0" r="0" b="0"/>
            </a:stretch>
          </a:blipFill>
        </p:spPr>
      </p:sp>
      <p:sp>
        <p:nvSpPr>
          <p:cNvPr name="TextBox 5" id="5"/>
          <p:cNvSpPr txBox="true"/>
          <p:nvPr/>
        </p:nvSpPr>
        <p:spPr>
          <a:xfrm rot="0">
            <a:off x="4925335" y="0"/>
            <a:ext cx="8437330" cy="1227368"/>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DATA ANALISIS</a:t>
            </a:r>
          </a:p>
        </p:txBody>
      </p:sp>
      <p:sp>
        <p:nvSpPr>
          <p:cNvPr name="TextBox 6" id="6"/>
          <p:cNvSpPr txBox="true"/>
          <p:nvPr/>
        </p:nvSpPr>
        <p:spPr>
          <a:xfrm rot="0">
            <a:off x="0" y="7555044"/>
            <a:ext cx="18288000" cy="1942924"/>
          </a:xfrm>
          <a:prstGeom prst="rect">
            <a:avLst/>
          </a:prstGeom>
        </p:spPr>
        <p:txBody>
          <a:bodyPr anchor="t" rtlCol="false" tIns="0" lIns="0" bIns="0" rIns="0">
            <a:spAutoFit/>
          </a:bodyPr>
          <a:lstStyle/>
          <a:p>
            <a:pPr algn="ctr">
              <a:lnSpc>
                <a:spcPts val="5185"/>
              </a:lnSpc>
              <a:spcBef>
                <a:spcPct val="0"/>
              </a:spcBef>
            </a:pPr>
            <a:r>
              <a:rPr lang="en-US" b="true" sz="3757">
                <a:solidFill>
                  <a:srgbClr val="EF3A5D"/>
                </a:solidFill>
                <a:latin typeface="DM Sans Bold"/>
                <a:ea typeface="DM Sans Bold"/>
                <a:cs typeface="DM Sans Bold"/>
                <a:sym typeface="DM Sans Bold"/>
              </a:rPr>
              <a:t>INSIGHT : </a:t>
            </a:r>
          </a:p>
          <a:p>
            <a:pPr algn="ctr">
              <a:lnSpc>
                <a:spcPts val="5185"/>
              </a:lnSpc>
              <a:spcBef>
                <a:spcPct val="0"/>
              </a:spcBef>
            </a:pPr>
            <a:r>
              <a:rPr lang="en-US" b="true" sz="3757">
                <a:solidFill>
                  <a:srgbClr val="7BB7E0"/>
                </a:solidFill>
                <a:latin typeface="DM Sans Bold"/>
                <a:ea typeface="DM Sans Bold"/>
                <a:cs typeface="DM Sans Bold"/>
                <a:sym typeface="DM Sans Bold"/>
              </a:rPr>
              <a:t>Rute dengan waktu tempuh yang paling jauh, dimana Kp.Rambutan - Blok M memiliki waktu tempuh yang paling lambat yaitu sebesar 83.625</a:t>
            </a:r>
          </a:p>
        </p:txBody>
      </p:sp>
      <p:sp>
        <p:nvSpPr>
          <p:cNvPr name="Freeform 7" id="7"/>
          <p:cNvSpPr/>
          <p:nvPr/>
        </p:nvSpPr>
        <p:spPr>
          <a:xfrm flipH="false" flipV="false" rot="0">
            <a:off x="114300" y="116216"/>
            <a:ext cx="5008663" cy="1033037"/>
          </a:xfrm>
          <a:custGeom>
            <a:avLst/>
            <a:gdLst/>
            <a:ahLst/>
            <a:cxnLst/>
            <a:rect r="r" b="b" t="t" l="l"/>
            <a:pathLst>
              <a:path h="1033037" w="5008663">
                <a:moveTo>
                  <a:pt x="0" y="0"/>
                </a:moveTo>
                <a:lnTo>
                  <a:pt x="5008663" y="0"/>
                </a:lnTo>
                <a:lnTo>
                  <a:pt x="5008663" y="1033036"/>
                </a:lnTo>
                <a:lnTo>
                  <a:pt x="0" y="1033036"/>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25335" y="0"/>
            <a:ext cx="8437330" cy="1227368"/>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DATA ANALISIS</a:t>
            </a:r>
          </a:p>
        </p:txBody>
      </p:sp>
      <p:sp>
        <p:nvSpPr>
          <p:cNvPr name="Freeform 4" id="4"/>
          <p:cNvSpPr/>
          <p:nvPr/>
        </p:nvSpPr>
        <p:spPr>
          <a:xfrm flipH="false" flipV="false" rot="0">
            <a:off x="114300" y="116216"/>
            <a:ext cx="5008663" cy="1033037"/>
          </a:xfrm>
          <a:custGeom>
            <a:avLst/>
            <a:gdLst/>
            <a:ahLst/>
            <a:cxnLst/>
            <a:rect r="r" b="b" t="t" l="l"/>
            <a:pathLst>
              <a:path h="1033037" w="5008663">
                <a:moveTo>
                  <a:pt x="0" y="0"/>
                </a:moveTo>
                <a:lnTo>
                  <a:pt x="5008663" y="0"/>
                </a:lnTo>
                <a:lnTo>
                  <a:pt x="5008663" y="1033036"/>
                </a:lnTo>
                <a:lnTo>
                  <a:pt x="0" y="1033036"/>
                </a:lnTo>
                <a:lnTo>
                  <a:pt x="0" y="0"/>
                </a:lnTo>
                <a:close/>
              </a:path>
            </a:pathLst>
          </a:custGeom>
          <a:blipFill>
            <a:blip r:embed="rId4"/>
            <a:stretch>
              <a:fillRect l="0" t="0" r="0" b="0"/>
            </a:stretch>
          </a:blipFill>
        </p:spPr>
      </p:sp>
      <p:sp>
        <p:nvSpPr>
          <p:cNvPr name="Freeform 5" id="5"/>
          <p:cNvSpPr/>
          <p:nvPr/>
        </p:nvSpPr>
        <p:spPr>
          <a:xfrm flipH="false" flipV="false" rot="0">
            <a:off x="1273160" y="1227368"/>
            <a:ext cx="9695672" cy="6695550"/>
          </a:xfrm>
          <a:custGeom>
            <a:avLst/>
            <a:gdLst/>
            <a:ahLst/>
            <a:cxnLst/>
            <a:rect r="r" b="b" t="t" l="l"/>
            <a:pathLst>
              <a:path h="6695550" w="9695672">
                <a:moveTo>
                  <a:pt x="0" y="0"/>
                </a:moveTo>
                <a:lnTo>
                  <a:pt x="9695672" y="0"/>
                </a:lnTo>
                <a:lnTo>
                  <a:pt x="9695672" y="6695551"/>
                </a:lnTo>
                <a:lnTo>
                  <a:pt x="0" y="6695551"/>
                </a:lnTo>
                <a:lnTo>
                  <a:pt x="0" y="0"/>
                </a:lnTo>
                <a:close/>
              </a:path>
            </a:pathLst>
          </a:custGeom>
          <a:blipFill>
            <a:blip r:embed="rId5"/>
            <a:stretch>
              <a:fillRect l="0" t="0" r="0" b="0"/>
            </a:stretch>
          </a:blipFill>
        </p:spPr>
      </p:sp>
      <p:sp>
        <p:nvSpPr>
          <p:cNvPr name="Freeform 6" id="6"/>
          <p:cNvSpPr/>
          <p:nvPr/>
        </p:nvSpPr>
        <p:spPr>
          <a:xfrm flipH="false" flipV="false" rot="0">
            <a:off x="12028069" y="2326368"/>
            <a:ext cx="3995023" cy="5082673"/>
          </a:xfrm>
          <a:custGeom>
            <a:avLst/>
            <a:gdLst/>
            <a:ahLst/>
            <a:cxnLst/>
            <a:rect r="r" b="b" t="t" l="l"/>
            <a:pathLst>
              <a:path h="5082673" w="3995023">
                <a:moveTo>
                  <a:pt x="0" y="0"/>
                </a:moveTo>
                <a:lnTo>
                  <a:pt x="3995022" y="0"/>
                </a:lnTo>
                <a:lnTo>
                  <a:pt x="3995022" y="5082673"/>
                </a:lnTo>
                <a:lnTo>
                  <a:pt x="0" y="5082673"/>
                </a:lnTo>
                <a:lnTo>
                  <a:pt x="0" y="0"/>
                </a:lnTo>
                <a:close/>
              </a:path>
            </a:pathLst>
          </a:custGeom>
          <a:blipFill>
            <a:blip r:embed="rId6"/>
            <a:stretch>
              <a:fillRect l="0" t="0" r="0" b="0"/>
            </a:stretch>
          </a:blipFill>
        </p:spPr>
      </p:sp>
      <p:sp>
        <p:nvSpPr>
          <p:cNvPr name="TextBox 7" id="7"/>
          <p:cNvSpPr txBox="true"/>
          <p:nvPr/>
        </p:nvSpPr>
        <p:spPr>
          <a:xfrm rot="0">
            <a:off x="0" y="7804751"/>
            <a:ext cx="18288000" cy="2482249"/>
          </a:xfrm>
          <a:prstGeom prst="rect">
            <a:avLst/>
          </a:prstGeom>
        </p:spPr>
        <p:txBody>
          <a:bodyPr anchor="t" rtlCol="false" tIns="0" lIns="0" bIns="0" rIns="0">
            <a:spAutoFit/>
          </a:bodyPr>
          <a:lstStyle/>
          <a:p>
            <a:pPr algn="ctr">
              <a:lnSpc>
                <a:spcPts val="4945"/>
              </a:lnSpc>
              <a:spcBef>
                <a:spcPct val="0"/>
              </a:spcBef>
            </a:pPr>
            <a:r>
              <a:rPr lang="en-US" b="true" sz="3583">
                <a:solidFill>
                  <a:srgbClr val="EF3A5D"/>
                </a:solidFill>
                <a:latin typeface="DM Sans Bold"/>
                <a:ea typeface="DM Sans Bold"/>
                <a:cs typeface="DM Sans Bold"/>
                <a:sym typeface="DM Sans Bold"/>
              </a:rPr>
              <a:t>INSIGHT : </a:t>
            </a:r>
          </a:p>
          <a:p>
            <a:pPr algn="ctr">
              <a:lnSpc>
                <a:spcPts val="4945"/>
              </a:lnSpc>
              <a:spcBef>
                <a:spcPct val="0"/>
              </a:spcBef>
            </a:pPr>
            <a:r>
              <a:rPr lang="en-US" b="true" sz="3583">
                <a:solidFill>
                  <a:srgbClr val="7BB7E0"/>
                </a:solidFill>
                <a:latin typeface="DM Sans Bold"/>
                <a:ea typeface="DM Sans Bold"/>
                <a:cs typeface="DM Sans Bold"/>
                <a:sym typeface="DM Sans Bold"/>
              </a:rPr>
              <a:t>10 Data dengan rute tercepat dimana pada rute Pondok Kelapa - BKN dengan rute tercepat dimana jarak tempuh sebesar 61.553</a:t>
            </a:r>
          </a:p>
          <a:p>
            <a:pPr algn="ctr">
              <a:lnSpc>
                <a:spcPts val="494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25335" y="0"/>
            <a:ext cx="8437330" cy="1227368"/>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DATA ANALISIS</a:t>
            </a:r>
          </a:p>
        </p:txBody>
      </p:sp>
      <p:sp>
        <p:nvSpPr>
          <p:cNvPr name="Freeform 3" id="3"/>
          <p:cNvSpPr/>
          <p:nvPr/>
        </p:nvSpPr>
        <p:spPr>
          <a:xfrm flipH="false" flipV="false" rot="0">
            <a:off x="114300" y="116216"/>
            <a:ext cx="5008663" cy="1033037"/>
          </a:xfrm>
          <a:custGeom>
            <a:avLst/>
            <a:gdLst/>
            <a:ahLst/>
            <a:cxnLst/>
            <a:rect r="r" b="b" t="t" l="l"/>
            <a:pathLst>
              <a:path h="1033037" w="5008663">
                <a:moveTo>
                  <a:pt x="0" y="0"/>
                </a:moveTo>
                <a:lnTo>
                  <a:pt x="5008663" y="0"/>
                </a:lnTo>
                <a:lnTo>
                  <a:pt x="5008663" y="1033036"/>
                </a:lnTo>
                <a:lnTo>
                  <a:pt x="0" y="1033036"/>
                </a:lnTo>
                <a:lnTo>
                  <a:pt x="0" y="0"/>
                </a:lnTo>
                <a:close/>
              </a:path>
            </a:pathLst>
          </a:custGeom>
          <a:blipFill>
            <a:blip r:embed="rId2"/>
            <a:stretch>
              <a:fillRect l="0" t="0" r="0" b="0"/>
            </a:stretch>
          </a:blipFill>
        </p:spPr>
      </p:sp>
      <p:sp>
        <p:nvSpPr>
          <p:cNvPr name="Freeform 4" id="4"/>
          <p:cNvSpPr/>
          <p:nvPr/>
        </p:nvSpPr>
        <p:spPr>
          <a:xfrm flipH="false" flipV="false" rot="0">
            <a:off x="1410539" y="1227368"/>
            <a:ext cx="10203146" cy="4463018"/>
          </a:xfrm>
          <a:custGeom>
            <a:avLst/>
            <a:gdLst/>
            <a:ahLst/>
            <a:cxnLst/>
            <a:rect r="r" b="b" t="t" l="l"/>
            <a:pathLst>
              <a:path h="4463018" w="10203146">
                <a:moveTo>
                  <a:pt x="0" y="0"/>
                </a:moveTo>
                <a:lnTo>
                  <a:pt x="10203146" y="0"/>
                </a:lnTo>
                <a:lnTo>
                  <a:pt x="10203146" y="4463019"/>
                </a:lnTo>
                <a:lnTo>
                  <a:pt x="0" y="4463019"/>
                </a:lnTo>
                <a:lnTo>
                  <a:pt x="0" y="0"/>
                </a:lnTo>
                <a:close/>
              </a:path>
            </a:pathLst>
          </a:custGeom>
          <a:blipFill>
            <a:blip r:embed="rId3"/>
            <a:stretch>
              <a:fillRect l="0" t="0" r="0" b="0"/>
            </a:stretch>
          </a:blipFill>
        </p:spPr>
      </p:sp>
      <p:sp>
        <p:nvSpPr>
          <p:cNvPr name="Freeform 5" id="5"/>
          <p:cNvSpPr/>
          <p:nvPr/>
        </p:nvSpPr>
        <p:spPr>
          <a:xfrm flipH="false" flipV="false" rot="0">
            <a:off x="1535355" y="5965816"/>
            <a:ext cx="10078330" cy="4321184"/>
          </a:xfrm>
          <a:custGeom>
            <a:avLst/>
            <a:gdLst/>
            <a:ahLst/>
            <a:cxnLst/>
            <a:rect r="r" b="b" t="t" l="l"/>
            <a:pathLst>
              <a:path h="4321184" w="10078330">
                <a:moveTo>
                  <a:pt x="0" y="0"/>
                </a:moveTo>
                <a:lnTo>
                  <a:pt x="10078330" y="0"/>
                </a:lnTo>
                <a:lnTo>
                  <a:pt x="10078330" y="4321184"/>
                </a:lnTo>
                <a:lnTo>
                  <a:pt x="0" y="4321184"/>
                </a:lnTo>
                <a:lnTo>
                  <a:pt x="0" y="0"/>
                </a:lnTo>
                <a:close/>
              </a:path>
            </a:pathLst>
          </a:custGeom>
          <a:blipFill>
            <a:blip r:embed="rId4"/>
            <a:stretch>
              <a:fillRect l="0" t="0" r="0" b="0"/>
            </a:stretch>
          </a:blipFill>
        </p:spPr>
      </p:sp>
      <p:sp>
        <p:nvSpPr>
          <p:cNvPr name="TextBox 6" id="6"/>
          <p:cNvSpPr txBox="true"/>
          <p:nvPr/>
        </p:nvSpPr>
        <p:spPr>
          <a:xfrm rot="0">
            <a:off x="12308736" y="1348066"/>
            <a:ext cx="4950564" cy="7533717"/>
          </a:xfrm>
          <a:prstGeom prst="rect">
            <a:avLst/>
          </a:prstGeom>
        </p:spPr>
        <p:txBody>
          <a:bodyPr anchor="t" rtlCol="false" tIns="0" lIns="0" bIns="0" rIns="0">
            <a:spAutoFit/>
          </a:bodyPr>
          <a:lstStyle/>
          <a:p>
            <a:pPr algn="ctr">
              <a:lnSpc>
                <a:spcPts val="4633"/>
              </a:lnSpc>
              <a:spcBef>
                <a:spcPct val="0"/>
              </a:spcBef>
            </a:pPr>
            <a:r>
              <a:rPr lang="en-US" b="true" sz="3357">
                <a:solidFill>
                  <a:srgbClr val="EF3A5D"/>
                </a:solidFill>
                <a:latin typeface="DM Sans Bold"/>
                <a:ea typeface="DM Sans Bold"/>
                <a:cs typeface="DM Sans Bold"/>
                <a:sym typeface="DM Sans Bold"/>
              </a:rPr>
              <a:t>INSIGHT : </a:t>
            </a:r>
          </a:p>
          <a:p>
            <a:pPr algn="ctr">
              <a:lnSpc>
                <a:spcPts val="4633"/>
              </a:lnSpc>
              <a:spcBef>
                <a:spcPct val="0"/>
              </a:spcBef>
            </a:pPr>
            <a:r>
              <a:rPr lang="en-US" b="true" sz="3357">
                <a:solidFill>
                  <a:srgbClr val="7BB7E0"/>
                </a:solidFill>
                <a:latin typeface="DM Sans Bold"/>
                <a:ea typeface="DM Sans Bold"/>
                <a:cs typeface="DM Sans Bold"/>
                <a:sym typeface="DM Sans Bold"/>
              </a:rPr>
              <a:t>Membedakan Penghasilan Bus Transjakarta pada saat tanggal weekday dan weekend pada data dapat dilihat bahwa pada hari weekdays pendapatan bus Transjakarta bisa lebih menguntungkan 5x lebih besar dibanding hari weekend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25335" y="0"/>
            <a:ext cx="8437330" cy="1227368"/>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DATA ANALISIS</a:t>
            </a:r>
          </a:p>
        </p:txBody>
      </p:sp>
      <p:sp>
        <p:nvSpPr>
          <p:cNvPr name="Freeform 3" id="3"/>
          <p:cNvSpPr/>
          <p:nvPr/>
        </p:nvSpPr>
        <p:spPr>
          <a:xfrm flipH="false" flipV="false" rot="0">
            <a:off x="114300" y="116216"/>
            <a:ext cx="5008663" cy="1033037"/>
          </a:xfrm>
          <a:custGeom>
            <a:avLst/>
            <a:gdLst/>
            <a:ahLst/>
            <a:cxnLst/>
            <a:rect r="r" b="b" t="t" l="l"/>
            <a:pathLst>
              <a:path h="1033037" w="5008663">
                <a:moveTo>
                  <a:pt x="0" y="0"/>
                </a:moveTo>
                <a:lnTo>
                  <a:pt x="5008663" y="0"/>
                </a:lnTo>
                <a:lnTo>
                  <a:pt x="5008663" y="1033036"/>
                </a:lnTo>
                <a:lnTo>
                  <a:pt x="0" y="1033036"/>
                </a:lnTo>
                <a:lnTo>
                  <a:pt x="0" y="0"/>
                </a:lnTo>
                <a:close/>
              </a:path>
            </a:pathLst>
          </a:custGeom>
          <a:blipFill>
            <a:blip r:embed="rId2"/>
            <a:stretch>
              <a:fillRect l="0" t="0" r="0" b="0"/>
            </a:stretch>
          </a:blipFill>
        </p:spPr>
      </p:sp>
      <p:sp>
        <p:nvSpPr>
          <p:cNvPr name="Freeform 4" id="4"/>
          <p:cNvSpPr/>
          <p:nvPr/>
        </p:nvSpPr>
        <p:spPr>
          <a:xfrm flipH="false" flipV="false" rot="0">
            <a:off x="327104" y="1759625"/>
            <a:ext cx="8036108" cy="5278454"/>
          </a:xfrm>
          <a:custGeom>
            <a:avLst/>
            <a:gdLst/>
            <a:ahLst/>
            <a:cxnLst/>
            <a:rect r="r" b="b" t="t" l="l"/>
            <a:pathLst>
              <a:path h="5278454" w="8036108">
                <a:moveTo>
                  <a:pt x="0" y="0"/>
                </a:moveTo>
                <a:lnTo>
                  <a:pt x="8036108" y="0"/>
                </a:lnTo>
                <a:lnTo>
                  <a:pt x="8036108" y="5278454"/>
                </a:lnTo>
                <a:lnTo>
                  <a:pt x="0" y="5278454"/>
                </a:lnTo>
                <a:lnTo>
                  <a:pt x="0" y="0"/>
                </a:lnTo>
                <a:close/>
              </a:path>
            </a:pathLst>
          </a:custGeom>
          <a:blipFill>
            <a:blip r:embed="rId3"/>
            <a:stretch>
              <a:fillRect l="0" t="0" r="0" b="0"/>
            </a:stretch>
          </a:blipFill>
        </p:spPr>
      </p:sp>
      <p:sp>
        <p:nvSpPr>
          <p:cNvPr name="Freeform 5" id="5"/>
          <p:cNvSpPr/>
          <p:nvPr/>
        </p:nvSpPr>
        <p:spPr>
          <a:xfrm flipH="false" flipV="false" rot="0">
            <a:off x="1170450" y="7286295"/>
            <a:ext cx="3174708" cy="2220221"/>
          </a:xfrm>
          <a:custGeom>
            <a:avLst/>
            <a:gdLst/>
            <a:ahLst/>
            <a:cxnLst/>
            <a:rect r="r" b="b" t="t" l="l"/>
            <a:pathLst>
              <a:path h="2220221" w="3174708">
                <a:moveTo>
                  <a:pt x="0" y="0"/>
                </a:moveTo>
                <a:lnTo>
                  <a:pt x="3174708" y="0"/>
                </a:lnTo>
                <a:lnTo>
                  <a:pt x="3174708" y="2220221"/>
                </a:lnTo>
                <a:lnTo>
                  <a:pt x="0" y="2220221"/>
                </a:lnTo>
                <a:lnTo>
                  <a:pt x="0" y="0"/>
                </a:lnTo>
                <a:close/>
              </a:path>
            </a:pathLst>
          </a:custGeom>
          <a:blipFill>
            <a:blip r:embed="rId4"/>
            <a:stretch>
              <a:fillRect l="0" t="0" r="0" b="0"/>
            </a:stretch>
          </a:blipFill>
        </p:spPr>
      </p:sp>
      <p:sp>
        <p:nvSpPr>
          <p:cNvPr name="TextBox 6" id="6"/>
          <p:cNvSpPr txBox="true"/>
          <p:nvPr/>
        </p:nvSpPr>
        <p:spPr>
          <a:xfrm rot="0">
            <a:off x="12308736" y="1348066"/>
            <a:ext cx="4950564" cy="9322893"/>
          </a:xfrm>
          <a:prstGeom prst="rect">
            <a:avLst/>
          </a:prstGeom>
        </p:spPr>
        <p:txBody>
          <a:bodyPr anchor="t" rtlCol="false" tIns="0" lIns="0" bIns="0" rIns="0">
            <a:spAutoFit/>
          </a:bodyPr>
          <a:lstStyle/>
          <a:p>
            <a:pPr algn="ctr">
              <a:lnSpc>
                <a:spcPts val="4357"/>
              </a:lnSpc>
              <a:spcBef>
                <a:spcPct val="0"/>
              </a:spcBef>
            </a:pPr>
            <a:r>
              <a:rPr lang="en-US" b="true" sz="3157">
                <a:solidFill>
                  <a:srgbClr val="EF3A5D"/>
                </a:solidFill>
                <a:latin typeface="DM Sans Bold"/>
                <a:ea typeface="DM Sans Bold"/>
                <a:cs typeface="DM Sans Bold"/>
                <a:sym typeface="DM Sans Bold"/>
              </a:rPr>
              <a:t>INSIGHT : </a:t>
            </a:r>
          </a:p>
          <a:p>
            <a:pPr algn="ctr">
              <a:lnSpc>
                <a:spcPts val="4357"/>
              </a:lnSpc>
              <a:spcBef>
                <a:spcPct val="0"/>
              </a:spcBef>
            </a:pPr>
            <a:r>
              <a:rPr lang="en-US" b="true" sz="3157">
                <a:solidFill>
                  <a:srgbClr val="7BB7E0"/>
                </a:solidFill>
                <a:latin typeface="DM Sans Bold"/>
                <a:ea typeface="DM Sans Bold"/>
                <a:cs typeface="DM Sans Bold"/>
                <a:sym typeface="DM Sans Bold"/>
              </a:rPr>
              <a:t>Dapat dilihat dari data diatas bahwa dalam bulan april rata rata para pelanggan melakukan tapIn lebih dari 20x maka dengan data ini lebih baik dibuat paket langganan agar para pengguna transjakarta lebih mudah pada saat melakukan pembayaran karena tinggal membeli perjalanan untuk paket bulanan, mingguan maupun harian</a:t>
            </a:r>
          </a:p>
          <a:p>
            <a:pPr algn="ctr">
              <a:lnSpc>
                <a:spcPts val="394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37320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72600"/>
            <a:ext cx="8245699" cy="720725"/>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KESIMPULAN</a:t>
            </a:r>
          </a:p>
        </p:txBody>
      </p:sp>
      <p:sp>
        <p:nvSpPr>
          <p:cNvPr name="TextBox 7" id="7"/>
          <p:cNvSpPr txBox="true"/>
          <p:nvPr/>
        </p:nvSpPr>
        <p:spPr>
          <a:xfrm rot="0">
            <a:off x="5021151" y="3946166"/>
            <a:ext cx="8735422" cy="1054050"/>
          </a:xfrm>
          <a:prstGeom prst="rect">
            <a:avLst/>
          </a:prstGeom>
        </p:spPr>
        <p:txBody>
          <a:bodyPr anchor="t" rtlCol="false" tIns="0" lIns="0" bIns="0" rIns="0">
            <a:spAutoFit/>
          </a:bodyPr>
          <a:lstStyle/>
          <a:p>
            <a:pPr algn="ctr" marL="0" indent="0" lvl="0">
              <a:lnSpc>
                <a:spcPts val="4219"/>
              </a:lnSpc>
              <a:spcBef>
                <a:spcPct val="0"/>
              </a:spcBef>
            </a:pPr>
            <a:r>
              <a:rPr lang="en-US" b="true" sz="3057">
                <a:solidFill>
                  <a:srgbClr val="4BD1FB"/>
                </a:solidFill>
                <a:latin typeface="DM Sans Bold"/>
                <a:ea typeface="DM Sans Bold"/>
                <a:cs typeface="DM Sans Bold"/>
                <a:sym typeface="DM Sans Bold"/>
              </a:rPr>
              <a:t>Ketidakpastian dalam Pemilihan Rute Tercepat</a:t>
            </a:r>
          </a:p>
        </p:txBody>
      </p:sp>
      <p:sp>
        <p:nvSpPr>
          <p:cNvPr name="AutoShape 8" id="8"/>
          <p:cNvSpPr/>
          <p:nvPr/>
        </p:nvSpPr>
        <p:spPr>
          <a:xfrm>
            <a:off x="5021151" y="7934134"/>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668457" y="6550365"/>
            <a:ext cx="7574159" cy="498750"/>
          </a:xfrm>
          <a:prstGeom prst="rect">
            <a:avLst/>
          </a:prstGeom>
        </p:spPr>
        <p:txBody>
          <a:bodyPr anchor="t" rtlCol="false" tIns="0" lIns="0" bIns="0" rIns="0">
            <a:spAutoFit/>
          </a:bodyPr>
          <a:lstStyle/>
          <a:p>
            <a:pPr algn="l" marL="0" indent="0" lvl="0">
              <a:lnSpc>
                <a:spcPts val="2091"/>
              </a:lnSpc>
              <a:spcBef>
                <a:spcPct val="0"/>
              </a:spcBef>
            </a:pPr>
            <a:r>
              <a:rPr lang="en-US" sz="1515">
                <a:solidFill>
                  <a:srgbClr val="FFFFFF"/>
                </a:solidFill>
                <a:latin typeface="DM Sans"/>
                <a:ea typeface="DM Sans"/>
                <a:cs typeface="DM Sans"/>
                <a:sym typeface="DM Sans"/>
              </a:rPr>
              <a:t>Pro: Data menunjukkan rute tersibuk dan jam-jam sibuk, yang dapat digunakan untuk meningkatkan efisiensi perjalanan dan mengurangi kemacetan.</a:t>
            </a:r>
          </a:p>
        </p:txBody>
      </p:sp>
      <p:sp>
        <p:nvSpPr>
          <p:cNvPr name="AutoShape 10" id="10"/>
          <p:cNvSpPr/>
          <p:nvPr/>
        </p:nvSpPr>
        <p:spPr>
          <a:xfrm>
            <a:off x="5021151" y="9973600"/>
            <a:ext cx="8735422" cy="0"/>
          </a:xfrm>
          <a:prstGeom prst="line">
            <a:avLst/>
          </a:prstGeom>
          <a:ln cap="flat" w="47625">
            <a:solidFill>
              <a:srgbClr val="145DA0"/>
            </a:solidFill>
            <a:prstDash val="solid"/>
            <a:headEnd type="none" len="sm" w="sm"/>
            <a:tailEnd type="none" len="sm" w="sm"/>
          </a:ln>
        </p:spPr>
      </p:sp>
      <p:sp>
        <p:nvSpPr>
          <p:cNvPr name="TextBox 11" id="11"/>
          <p:cNvSpPr txBox="true"/>
          <p:nvPr/>
        </p:nvSpPr>
        <p:spPr>
          <a:xfrm rot="0">
            <a:off x="5601782" y="8654813"/>
            <a:ext cx="7574159" cy="1159349"/>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ea typeface="DM Sans"/>
                <a:cs typeface="DM Sans"/>
                <a:sym typeface="DM Sans"/>
              </a:rPr>
              <a:t>M</a:t>
            </a:r>
            <a:r>
              <a:rPr lang="en-US" sz="2215" strike="noStrike" u="none">
                <a:solidFill>
                  <a:srgbClr val="FFFFFF"/>
                </a:solidFill>
                <a:latin typeface="DM Sans"/>
                <a:ea typeface="DM Sans"/>
                <a:cs typeface="DM Sans"/>
                <a:sym typeface="DM Sans"/>
              </a:rPr>
              <a:t>enggunakan data dari TapIn-TapOut serta waktu tempuh rata-rata untuk memberikan insight kepada operator dalam mengoptimalkan jadwal dan jalur bus.</a:t>
            </a:r>
          </a:p>
        </p:txBody>
      </p:sp>
      <p:sp>
        <p:nvSpPr>
          <p:cNvPr name="TextBox 12" id="12"/>
          <p:cNvSpPr txBox="true"/>
          <p:nvPr/>
        </p:nvSpPr>
        <p:spPr>
          <a:xfrm rot="0">
            <a:off x="5692690" y="7204402"/>
            <a:ext cx="7574159" cy="498750"/>
          </a:xfrm>
          <a:prstGeom prst="rect">
            <a:avLst/>
          </a:prstGeom>
        </p:spPr>
        <p:txBody>
          <a:bodyPr anchor="t" rtlCol="false" tIns="0" lIns="0" bIns="0" rIns="0">
            <a:spAutoFit/>
          </a:bodyPr>
          <a:lstStyle/>
          <a:p>
            <a:pPr algn="l" marL="0" indent="0" lvl="0">
              <a:lnSpc>
                <a:spcPts val="2091"/>
              </a:lnSpc>
              <a:spcBef>
                <a:spcPct val="0"/>
              </a:spcBef>
            </a:pPr>
            <a:r>
              <a:rPr lang="en-US" sz="1515">
                <a:solidFill>
                  <a:srgbClr val="FFFFFF"/>
                </a:solidFill>
                <a:latin typeface="DM Sans"/>
                <a:ea typeface="DM Sans"/>
                <a:cs typeface="DM Sans"/>
                <a:sym typeface="DM Sans"/>
              </a:rPr>
              <a:t>Contra: Rute tercepat tidak selalu konsisten karena dipengaruhi oleh faktor eksternal seperti kepadatan lalu lintas, jumlah penumpang, dan kondisi operasional bus. </a:t>
            </a:r>
          </a:p>
        </p:txBody>
      </p:sp>
      <p:sp>
        <p:nvSpPr>
          <p:cNvPr name="TextBox 13" id="13"/>
          <p:cNvSpPr txBox="true"/>
          <p:nvPr/>
        </p:nvSpPr>
        <p:spPr>
          <a:xfrm rot="0">
            <a:off x="4919830" y="8048438"/>
            <a:ext cx="8735422" cy="520650"/>
          </a:xfrm>
          <a:prstGeom prst="rect">
            <a:avLst/>
          </a:prstGeom>
        </p:spPr>
        <p:txBody>
          <a:bodyPr anchor="t" rtlCol="false" tIns="0" lIns="0" bIns="0" rIns="0">
            <a:spAutoFit/>
          </a:bodyPr>
          <a:lstStyle/>
          <a:p>
            <a:pPr algn="ctr" marL="0" indent="0" lvl="0">
              <a:lnSpc>
                <a:spcPts val="4219"/>
              </a:lnSpc>
              <a:spcBef>
                <a:spcPct val="0"/>
              </a:spcBef>
            </a:pPr>
            <a:r>
              <a:rPr lang="en-US" b="true" sz="3057">
                <a:solidFill>
                  <a:srgbClr val="4BD1FB"/>
                </a:solidFill>
                <a:latin typeface="DM Sans Bold"/>
                <a:ea typeface="DM Sans Bold"/>
                <a:cs typeface="DM Sans Bold"/>
                <a:sym typeface="DM Sans Bold"/>
              </a:rPr>
              <a:t>SOLUSI</a:t>
            </a:r>
          </a:p>
        </p:txBody>
      </p:sp>
      <p:sp>
        <p:nvSpPr>
          <p:cNvPr name="TextBox 14" id="14"/>
          <p:cNvSpPr txBox="true"/>
          <p:nvPr/>
        </p:nvSpPr>
        <p:spPr>
          <a:xfrm rot="0">
            <a:off x="5692690" y="5017950"/>
            <a:ext cx="7574159" cy="755925"/>
          </a:xfrm>
          <a:prstGeom prst="rect">
            <a:avLst/>
          </a:prstGeom>
        </p:spPr>
        <p:txBody>
          <a:bodyPr anchor="t" rtlCol="false" tIns="0" lIns="0" bIns="0" rIns="0">
            <a:spAutoFit/>
          </a:bodyPr>
          <a:lstStyle/>
          <a:p>
            <a:pPr algn="l">
              <a:lnSpc>
                <a:spcPts val="2091"/>
              </a:lnSpc>
              <a:spcBef>
                <a:spcPct val="0"/>
              </a:spcBef>
            </a:pPr>
            <a:r>
              <a:rPr lang="en-US" sz="1515">
                <a:solidFill>
                  <a:srgbClr val="FFFFFF"/>
                </a:solidFill>
                <a:latin typeface="DM Sans"/>
                <a:ea typeface="DM Sans"/>
                <a:cs typeface="DM Sans"/>
                <a:sym typeface="DM Sans"/>
              </a:rPr>
              <a:t>Analisa : Jam 06.00 merupakan jam tersibuk, sedangkan jam 14.00 adalah jam paling sepi.  Hal ini menyebabkan kepadatan di halte tertentu sehingga memperlambat perjalanan.</a:t>
            </a:r>
          </a:p>
        </p:txBody>
      </p:sp>
      <p:sp>
        <p:nvSpPr>
          <p:cNvPr name="TextBox 15" id="15"/>
          <p:cNvSpPr txBox="true"/>
          <p:nvPr/>
        </p:nvSpPr>
        <p:spPr>
          <a:xfrm rot="0">
            <a:off x="5668457" y="5918265"/>
            <a:ext cx="7574159" cy="498750"/>
          </a:xfrm>
          <a:prstGeom prst="rect">
            <a:avLst/>
          </a:prstGeom>
        </p:spPr>
        <p:txBody>
          <a:bodyPr anchor="t" rtlCol="false" tIns="0" lIns="0" bIns="0" rIns="0">
            <a:spAutoFit/>
          </a:bodyPr>
          <a:lstStyle/>
          <a:p>
            <a:pPr algn="l">
              <a:lnSpc>
                <a:spcPts val="2091"/>
              </a:lnSpc>
              <a:spcBef>
                <a:spcPct val="0"/>
              </a:spcBef>
            </a:pPr>
            <a:r>
              <a:rPr lang="en-US" sz="1515">
                <a:solidFill>
                  <a:srgbClr val="FFFFFF"/>
                </a:solidFill>
                <a:latin typeface="DM Sans"/>
                <a:ea typeface="DM Sans"/>
                <a:cs typeface="DM Sans"/>
                <a:sym typeface="DM Sans"/>
              </a:rPr>
              <a:t>Tindakan : Menyesuaikan frekuensi bus di jam sibuk (misalnya, menambah unit pada jam 06.00 dan mengurangi unit pada jam 14.00).</a:t>
            </a:r>
          </a:p>
        </p:txBody>
      </p:sp>
      <p:sp>
        <p:nvSpPr>
          <p:cNvPr name="Freeform 16" id="16"/>
          <p:cNvSpPr/>
          <p:nvPr/>
        </p:nvSpPr>
        <p:spPr>
          <a:xfrm flipH="false" flipV="false" rot="0">
            <a:off x="114300" y="116216"/>
            <a:ext cx="5008663" cy="1033037"/>
          </a:xfrm>
          <a:custGeom>
            <a:avLst/>
            <a:gdLst/>
            <a:ahLst/>
            <a:cxnLst/>
            <a:rect r="r" b="b" t="t" l="l"/>
            <a:pathLst>
              <a:path h="1033037" w="5008663">
                <a:moveTo>
                  <a:pt x="0" y="0"/>
                </a:moveTo>
                <a:lnTo>
                  <a:pt x="5008663" y="0"/>
                </a:lnTo>
                <a:lnTo>
                  <a:pt x="5008663" y="1033036"/>
                </a:lnTo>
                <a:lnTo>
                  <a:pt x="0" y="1033036"/>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37320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72600"/>
            <a:ext cx="8245699" cy="720725"/>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KESIMPULAN</a:t>
            </a:r>
          </a:p>
        </p:txBody>
      </p:sp>
      <p:sp>
        <p:nvSpPr>
          <p:cNvPr name="TextBox 7" id="7"/>
          <p:cNvSpPr txBox="true"/>
          <p:nvPr/>
        </p:nvSpPr>
        <p:spPr>
          <a:xfrm rot="0">
            <a:off x="5021151" y="3946166"/>
            <a:ext cx="8735422" cy="520650"/>
          </a:xfrm>
          <a:prstGeom prst="rect">
            <a:avLst/>
          </a:prstGeom>
        </p:spPr>
        <p:txBody>
          <a:bodyPr anchor="t" rtlCol="false" tIns="0" lIns="0" bIns="0" rIns="0">
            <a:spAutoFit/>
          </a:bodyPr>
          <a:lstStyle/>
          <a:p>
            <a:pPr algn="ctr" marL="0" indent="0" lvl="0">
              <a:lnSpc>
                <a:spcPts val="4219"/>
              </a:lnSpc>
              <a:spcBef>
                <a:spcPct val="0"/>
              </a:spcBef>
            </a:pPr>
            <a:r>
              <a:rPr lang="en-US" b="true" sz="3057">
                <a:solidFill>
                  <a:srgbClr val="4BD1FB"/>
                </a:solidFill>
                <a:latin typeface="DM Sans Bold"/>
                <a:ea typeface="DM Sans Bold"/>
                <a:cs typeface="DM Sans Bold"/>
                <a:sym typeface="DM Sans Bold"/>
              </a:rPr>
              <a:t>LOYALITAS PELANGGAN</a:t>
            </a:r>
          </a:p>
        </p:txBody>
      </p:sp>
      <p:sp>
        <p:nvSpPr>
          <p:cNvPr name="AutoShape 8" id="8"/>
          <p:cNvSpPr/>
          <p:nvPr/>
        </p:nvSpPr>
        <p:spPr>
          <a:xfrm>
            <a:off x="5021151" y="7934134"/>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668457" y="6460942"/>
            <a:ext cx="7574159" cy="498750"/>
          </a:xfrm>
          <a:prstGeom prst="rect">
            <a:avLst/>
          </a:prstGeom>
        </p:spPr>
        <p:txBody>
          <a:bodyPr anchor="t" rtlCol="false" tIns="0" lIns="0" bIns="0" rIns="0">
            <a:spAutoFit/>
          </a:bodyPr>
          <a:lstStyle/>
          <a:p>
            <a:pPr algn="l" marL="0" indent="0" lvl="0">
              <a:lnSpc>
                <a:spcPts val="2091"/>
              </a:lnSpc>
              <a:spcBef>
                <a:spcPct val="0"/>
              </a:spcBef>
            </a:pPr>
            <a:r>
              <a:rPr lang="en-US" sz="1515">
                <a:solidFill>
                  <a:srgbClr val="FFFFFF"/>
                </a:solidFill>
                <a:latin typeface="DM Sans"/>
                <a:ea typeface="DM Sans"/>
                <a:cs typeface="DM Sans"/>
                <a:sym typeface="DM Sans"/>
              </a:rPr>
              <a:t>Pro: Pelanggan tetap bisa mengandalkan Transjakarta untuk perjalanan sehari-hari, terutama pekerja dan mahasiswa.</a:t>
            </a:r>
          </a:p>
        </p:txBody>
      </p:sp>
      <p:sp>
        <p:nvSpPr>
          <p:cNvPr name="AutoShape 10" id="10"/>
          <p:cNvSpPr/>
          <p:nvPr/>
        </p:nvSpPr>
        <p:spPr>
          <a:xfrm>
            <a:off x="5021151" y="9973600"/>
            <a:ext cx="8735422" cy="0"/>
          </a:xfrm>
          <a:prstGeom prst="line">
            <a:avLst/>
          </a:prstGeom>
          <a:ln cap="flat" w="47625">
            <a:solidFill>
              <a:srgbClr val="145DA0"/>
            </a:solidFill>
            <a:prstDash val="solid"/>
            <a:headEnd type="none" len="sm" w="sm"/>
            <a:tailEnd type="none" len="sm" w="sm"/>
          </a:ln>
        </p:spPr>
      </p:sp>
      <p:sp>
        <p:nvSpPr>
          <p:cNvPr name="TextBox 11" id="11"/>
          <p:cNvSpPr txBox="true"/>
          <p:nvPr/>
        </p:nvSpPr>
        <p:spPr>
          <a:xfrm rot="0">
            <a:off x="5601782" y="8654813"/>
            <a:ext cx="7574159" cy="77189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ea typeface="DM Sans"/>
                <a:cs typeface="DM Sans"/>
                <a:sym typeface="DM Sans"/>
              </a:rPr>
              <a:t>M</a:t>
            </a:r>
            <a:r>
              <a:rPr lang="en-US" sz="2215" strike="noStrike" u="none">
                <a:solidFill>
                  <a:srgbClr val="FFFFFF"/>
                </a:solidFill>
                <a:latin typeface="DM Sans"/>
                <a:ea typeface="DM Sans"/>
                <a:cs typeface="DM Sans"/>
                <a:sym typeface="DM Sans"/>
              </a:rPr>
              <a:t>eningkatkan kampanye edukasi tentang keuntungan menggunakan Transjakarta dibanding kendaraan pribadi.</a:t>
            </a:r>
          </a:p>
        </p:txBody>
      </p:sp>
      <p:sp>
        <p:nvSpPr>
          <p:cNvPr name="TextBox 12" id="12"/>
          <p:cNvSpPr txBox="true"/>
          <p:nvPr/>
        </p:nvSpPr>
        <p:spPr>
          <a:xfrm rot="0">
            <a:off x="5692690" y="7204402"/>
            <a:ext cx="7574159" cy="498750"/>
          </a:xfrm>
          <a:prstGeom prst="rect">
            <a:avLst/>
          </a:prstGeom>
        </p:spPr>
        <p:txBody>
          <a:bodyPr anchor="t" rtlCol="false" tIns="0" lIns="0" bIns="0" rIns="0">
            <a:spAutoFit/>
          </a:bodyPr>
          <a:lstStyle/>
          <a:p>
            <a:pPr algn="l" marL="0" indent="0" lvl="0">
              <a:lnSpc>
                <a:spcPts val="2091"/>
              </a:lnSpc>
              <a:spcBef>
                <a:spcPct val="0"/>
              </a:spcBef>
            </a:pPr>
            <a:r>
              <a:rPr lang="en-US" sz="1515">
                <a:solidFill>
                  <a:srgbClr val="FFFFFF"/>
                </a:solidFill>
                <a:latin typeface="DM Sans"/>
                <a:ea typeface="DM Sans"/>
                <a:cs typeface="DM Sans"/>
                <a:sym typeface="DM Sans"/>
              </a:rPr>
              <a:t>Contra: Jika bus sering terlambat atau tidak sesuai jadwal, pelanggan bisa berpindah ke angkutan umum  lain.</a:t>
            </a:r>
          </a:p>
        </p:txBody>
      </p:sp>
      <p:sp>
        <p:nvSpPr>
          <p:cNvPr name="TextBox 13" id="13"/>
          <p:cNvSpPr txBox="true"/>
          <p:nvPr/>
        </p:nvSpPr>
        <p:spPr>
          <a:xfrm rot="0">
            <a:off x="4919830" y="8048438"/>
            <a:ext cx="8735422" cy="520650"/>
          </a:xfrm>
          <a:prstGeom prst="rect">
            <a:avLst/>
          </a:prstGeom>
        </p:spPr>
        <p:txBody>
          <a:bodyPr anchor="t" rtlCol="false" tIns="0" lIns="0" bIns="0" rIns="0">
            <a:spAutoFit/>
          </a:bodyPr>
          <a:lstStyle/>
          <a:p>
            <a:pPr algn="ctr" marL="0" indent="0" lvl="0">
              <a:lnSpc>
                <a:spcPts val="4219"/>
              </a:lnSpc>
              <a:spcBef>
                <a:spcPct val="0"/>
              </a:spcBef>
            </a:pPr>
            <a:r>
              <a:rPr lang="en-US" b="true" sz="3057">
                <a:solidFill>
                  <a:srgbClr val="4BD1FB"/>
                </a:solidFill>
                <a:latin typeface="DM Sans Bold"/>
                <a:ea typeface="DM Sans Bold"/>
                <a:cs typeface="DM Sans Bold"/>
                <a:sym typeface="DM Sans Bold"/>
              </a:rPr>
              <a:t>SOLUSI</a:t>
            </a:r>
          </a:p>
        </p:txBody>
      </p:sp>
      <p:sp>
        <p:nvSpPr>
          <p:cNvPr name="TextBox 14" id="14"/>
          <p:cNvSpPr txBox="true"/>
          <p:nvPr/>
        </p:nvSpPr>
        <p:spPr>
          <a:xfrm rot="0">
            <a:off x="5692690" y="5017950"/>
            <a:ext cx="7574159" cy="498750"/>
          </a:xfrm>
          <a:prstGeom prst="rect">
            <a:avLst/>
          </a:prstGeom>
        </p:spPr>
        <p:txBody>
          <a:bodyPr anchor="t" rtlCol="false" tIns="0" lIns="0" bIns="0" rIns="0">
            <a:spAutoFit/>
          </a:bodyPr>
          <a:lstStyle/>
          <a:p>
            <a:pPr algn="l">
              <a:lnSpc>
                <a:spcPts val="2091"/>
              </a:lnSpc>
              <a:spcBef>
                <a:spcPct val="0"/>
              </a:spcBef>
            </a:pPr>
            <a:r>
              <a:rPr lang="en-US" sz="1515">
                <a:solidFill>
                  <a:srgbClr val="FFFFFF"/>
                </a:solidFill>
                <a:latin typeface="DM Sans"/>
                <a:ea typeface="DM Sans"/>
                <a:cs typeface="DM Sans"/>
                <a:sym typeface="DM Sans"/>
              </a:rPr>
              <a:t>Analisa : Promosi atau potongan harga untuk pelanggan setia bisa meningkatkan penggunaan layanan.</a:t>
            </a:r>
          </a:p>
        </p:txBody>
      </p:sp>
      <p:sp>
        <p:nvSpPr>
          <p:cNvPr name="TextBox 15" id="15"/>
          <p:cNvSpPr txBox="true"/>
          <p:nvPr/>
        </p:nvSpPr>
        <p:spPr>
          <a:xfrm rot="0">
            <a:off x="5668457" y="5724067"/>
            <a:ext cx="7574159" cy="498750"/>
          </a:xfrm>
          <a:prstGeom prst="rect">
            <a:avLst/>
          </a:prstGeom>
        </p:spPr>
        <p:txBody>
          <a:bodyPr anchor="t" rtlCol="false" tIns="0" lIns="0" bIns="0" rIns="0">
            <a:spAutoFit/>
          </a:bodyPr>
          <a:lstStyle/>
          <a:p>
            <a:pPr algn="l">
              <a:lnSpc>
                <a:spcPts val="2091"/>
              </a:lnSpc>
              <a:spcBef>
                <a:spcPct val="0"/>
              </a:spcBef>
            </a:pPr>
            <a:r>
              <a:rPr lang="en-US" sz="1515">
                <a:solidFill>
                  <a:srgbClr val="FFFFFF"/>
                </a:solidFill>
                <a:latin typeface="DM Sans"/>
                <a:ea typeface="DM Sans"/>
                <a:cs typeface="DM Sans"/>
                <a:sym typeface="DM Sans"/>
              </a:rPr>
              <a:t>Tindakan :Mengadakan program "Transjakarta Member" dengan keuntungan seperti prioritas masuk atau akses promo khusus.</a:t>
            </a:r>
          </a:p>
        </p:txBody>
      </p:sp>
      <p:sp>
        <p:nvSpPr>
          <p:cNvPr name="Freeform 16" id="16"/>
          <p:cNvSpPr/>
          <p:nvPr/>
        </p:nvSpPr>
        <p:spPr>
          <a:xfrm flipH="false" flipV="false" rot="0">
            <a:off x="114300" y="116216"/>
            <a:ext cx="5008663" cy="1033037"/>
          </a:xfrm>
          <a:custGeom>
            <a:avLst/>
            <a:gdLst/>
            <a:ahLst/>
            <a:cxnLst/>
            <a:rect r="r" b="b" t="t" l="l"/>
            <a:pathLst>
              <a:path h="1033037" w="5008663">
                <a:moveTo>
                  <a:pt x="0" y="0"/>
                </a:moveTo>
                <a:lnTo>
                  <a:pt x="5008663" y="0"/>
                </a:lnTo>
                <a:lnTo>
                  <a:pt x="5008663" y="1033036"/>
                </a:lnTo>
                <a:lnTo>
                  <a:pt x="0" y="1033036"/>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37320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72600"/>
            <a:ext cx="8245699" cy="720725"/>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KESIMPULAN</a:t>
            </a:r>
          </a:p>
        </p:txBody>
      </p:sp>
      <p:sp>
        <p:nvSpPr>
          <p:cNvPr name="TextBox 7" id="7"/>
          <p:cNvSpPr txBox="true"/>
          <p:nvPr/>
        </p:nvSpPr>
        <p:spPr>
          <a:xfrm rot="0">
            <a:off x="5021151" y="3946166"/>
            <a:ext cx="8735422" cy="520650"/>
          </a:xfrm>
          <a:prstGeom prst="rect">
            <a:avLst/>
          </a:prstGeom>
        </p:spPr>
        <p:txBody>
          <a:bodyPr anchor="t" rtlCol="false" tIns="0" lIns="0" bIns="0" rIns="0">
            <a:spAutoFit/>
          </a:bodyPr>
          <a:lstStyle/>
          <a:p>
            <a:pPr algn="ctr" marL="0" indent="0" lvl="0">
              <a:lnSpc>
                <a:spcPts val="4219"/>
              </a:lnSpc>
              <a:spcBef>
                <a:spcPct val="0"/>
              </a:spcBef>
            </a:pPr>
            <a:r>
              <a:rPr lang="en-US" b="true" sz="3057">
                <a:solidFill>
                  <a:srgbClr val="4BD1FB"/>
                </a:solidFill>
                <a:latin typeface="DM Sans Bold"/>
                <a:ea typeface="DM Sans Bold"/>
                <a:cs typeface="DM Sans Bold"/>
                <a:sym typeface="DM Sans Bold"/>
              </a:rPr>
              <a:t>Strategi Peningkatan Revenue di Hari Libur</a:t>
            </a:r>
          </a:p>
        </p:txBody>
      </p:sp>
      <p:sp>
        <p:nvSpPr>
          <p:cNvPr name="AutoShape 8" id="8"/>
          <p:cNvSpPr/>
          <p:nvPr/>
        </p:nvSpPr>
        <p:spPr>
          <a:xfrm>
            <a:off x="5021151" y="7934134"/>
            <a:ext cx="8735422" cy="0"/>
          </a:xfrm>
          <a:prstGeom prst="line">
            <a:avLst/>
          </a:prstGeom>
          <a:ln cap="flat" w="47625">
            <a:solidFill>
              <a:srgbClr val="145DA0"/>
            </a:solidFill>
            <a:prstDash val="solid"/>
            <a:headEnd type="none" len="sm" w="sm"/>
            <a:tailEnd type="none" len="sm" w="sm"/>
          </a:ln>
        </p:spPr>
      </p:sp>
      <p:sp>
        <p:nvSpPr>
          <p:cNvPr name="TextBox 9" id="9"/>
          <p:cNvSpPr txBox="true"/>
          <p:nvPr/>
        </p:nvSpPr>
        <p:spPr>
          <a:xfrm rot="0">
            <a:off x="5668457" y="6545743"/>
            <a:ext cx="7574159" cy="498750"/>
          </a:xfrm>
          <a:prstGeom prst="rect">
            <a:avLst/>
          </a:prstGeom>
        </p:spPr>
        <p:txBody>
          <a:bodyPr anchor="t" rtlCol="false" tIns="0" lIns="0" bIns="0" rIns="0">
            <a:spAutoFit/>
          </a:bodyPr>
          <a:lstStyle/>
          <a:p>
            <a:pPr algn="l" marL="0" indent="0" lvl="0">
              <a:lnSpc>
                <a:spcPts val="2091"/>
              </a:lnSpc>
              <a:spcBef>
                <a:spcPct val="0"/>
              </a:spcBef>
            </a:pPr>
            <a:r>
              <a:rPr lang="en-US" sz="1515">
                <a:solidFill>
                  <a:srgbClr val="FFFFFF"/>
                </a:solidFill>
                <a:latin typeface="DM Sans"/>
                <a:ea typeface="DM Sans"/>
                <a:cs typeface="DM Sans"/>
                <a:sym typeface="DM Sans"/>
              </a:rPr>
              <a:t>Pro: Kerja sama dengan event organizer dan tempat wisata bisa membuka sumber pendapatan baru selain tiket.</a:t>
            </a:r>
          </a:p>
        </p:txBody>
      </p:sp>
      <p:sp>
        <p:nvSpPr>
          <p:cNvPr name="AutoShape 10" id="10"/>
          <p:cNvSpPr/>
          <p:nvPr/>
        </p:nvSpPr>
        <p:spPr>
          <a:xfrm>
            <a:off x="5021151" y="9973600"/>
            <a:ext cx="8735422" cy="0"/>
          </a:xfrm>
          <a:prstGeom prst="line">
            <a:avLst/>
          </a:prstGeom>
          <a:ln cap="flat" w="47625">
            <a:solidFill>
              <a:srgbClr val="145DA0"/>
            </a:solidFill>
            <a:prstDash val="solid"/>
            <a:headEnd type="none" len="sm" w="sm"/>
            <a:tailEnd type="none" len="sm" w="sm"/>
          </a:ln>
        </p:spPr>
      </p:sp>
      <p:sp>
        <p:nvSpPr>
          <p:cNvPr name="TextBox 11" id="11"/>
          <p:cNvSpPr txBox="true"/>
          <p:nvPr/>
        </p:nvSpPr>
        <p:spPr>
          <a:xfrm rot="0">
            <a:off x="5021151" y="8583372"/>
            <a:ext cx="8634101" cy="1159349"/>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ea typeface="DM Sans"/>
                <a:cs typeface="DM Sans"/>
                <a:sym typeface="DM Sans"/>
              </a:rPr>
              <a:t>Pem</a:t>
            </a:r>
            <a:r>
              <a:rPr lang="en-US" sz="2215" strike="noStrike" u="none">
                <a:solidFill>
                  <a:srgbClr val="FFFFFF"/>
                </a:solidFill>
                <a:latin typeface="DM Sans"/>
                <a:ea typeface="DM Sans"/>
                <a:cs typeface="DM Sans"/>
                <a:sym typeface="DM Sans"/>
              </a:rPr>
              <a:t>erintah bisa membantu dengan menyediakan insentif pajak bagi bisnis yang mendukung transportasi umum atau memberikan subsidi untuk pengguna Transjakarta di akhir pekan.</a:t>
            </a:r>
          </a:p>
        </p:txBody>
      </p:sp>
      <p:sp>
        <p:nvSpPr>
          <p:cNvPr name="TextBox 12" id="12"/>
          <p:cNvSpPr txBox="true"/>
          <p:nvPr/>
        </p:nvSpPr>
        <p:spPr>
          <a:xfrm rot="0">
            <a:off x="5692690" y="7204402"/>
            <a:ext cx="7574159" cy="498750"/>
          </a:xfrm>
          <a:prstGeom prst="rect">
            <a:avLst/>
          </a:prstGeom>
        </p:spPr>
        <p:txBody>
          <a:bodyPr anchor="t" rtlCol="false" tIns="0" lIns="0" bIns="0" rIns="0">
            <a:spAutoFit/>
          </a:bodyPr>
          <a:lstStyle/>
          <a:p>
            <a:pPr algn="l" marL="0" indent="0" lvl="0">
              <a:lnSpc>
                <a:spcPts val="2091"/>
              </a:lnSpc>
              <a:spcBef>
                <a:spcPct val="0"/>
              </a:spcBef>
            </a:pPr>
            <a:r>
              <a:rPr lang="en-US" sz="1515">
                <a:solidFill>
                  <a:srgbClr val="FFFFFF"/>
                </a:solidFill>
                <a:latin typeface="DM Sans"/>
                <a:ea typeface="DM Sans"/>
                <a:cs typeface="DM Sans"/>
                <a:sym typeface="DM Sans"/>
              </a:rPr>
              <a:t>Contra: Kerja sama dengan event organizer dan tempat wisata bisa membuka sumber pendapatan baru selain tiket.</a:t>
            </a:r>
          </a:p>
        </p:txBody>
      </p:sp>
      <p:sp>
        <p:nvSpPr>
          <p:cNvPr name="TextBox 13" id="13"/>
          <p:cNvSpPr txBox="true"/>
          <p:nvPr/>
        </p:nvSpPr>
        <p:spPr>
          <a:xfrm rot="0">
            <a:off x="4919830" y="7948422"/>
            <a:ext cx="8735422" cy="520650"/>
          </a:xfrm>
          <a:prstGeom prst="rect">
            <a:avLst/>
          </a:prstGeom>
        </p:spPr>
        <p:txBody>
          <a:bodyPr anchor="t" rtlCol="false" tIns="0" lIns="0" bIns="0" rIns="0">
            <a:spAutoFit/>
          </a:bodyPr>
          <a:lstStyle/>
          <a:p>
            <a:pPr algn="ctr" marL="0" indent="0" lvl="0">
              <a:lnSpc>
                <a:spcPts val="4219"/>
              </a:lnSpc>
              <a:spcBef>
                <a:spcPct val="0"/>
              </a:spcBef>
            </a:pPr>
            <a:r>
              <a:rPr lang="en-US" b="true" sz="3057">
                <a:solidFill>
                  <a:srgbClr val="4BD1FB"/>
                </a:solidFill>
                <a:latin typeface="DM Sans Bold"/>
                <a:ea typeface="DM Sans Bold"/>
                <a:cs typeface="DM Sans Bold"/>
                <a:sym typeface="DM Sans Bold"/>
              </a:rPr>
              <a:t>SOLUSI</a:t>
            </a:r>
          </a:p>
        </p:txBody>
      </p:sp>
      <p:sp>
        <p:nvSpPr>
          <p:cNvPr name="TextBox 14" id="14"/>
          <p:cNvSpPr txBox="true"/>
          <p:nvPr/>
        </p:nvSpPr>
        <p:spPr>
          <a:xfrm rot="0">
            <a:off x="5692690" y="5017950"/>
            <a:ext cx="7574159" cy="498750"/>
          </a:xfrm>
          <a:prstGeom prst="rect">
            <a:avLst/>
          </a:prstGeom>
        </p:spPr>
        <p:txBody>
          <a:bodyPr anchor="t" rtlCol="false" tIns="0" lIns="0" bIns="0" rIns="0">
            <a:spAutoFit/>
          </a:bodyPr>
          <a:lstStyle/>
          <a:p>
            <a:pPr algn="l">
              <a:lnSpc>
                <a:spcPts val="2091"/>
              </a:lnSpc>
              <a:spcBef>
                <a:spcPct val="0"/>
              </a:spcBef>
            </a:pPr>
            <a:r>
              <a:rPr lang="en-US" sz="1515">
                <a:solidFill>
                  <a:srgbClr val="FFFFFF"/>
                </a:solidFill>
                <a:latin typeface="DM Sans"/>
                <a:ea typeface="DM Sans"/>
                <a:cs typeface="DM Sans"/>
                <a:sym typeface="DM Sans"/>
              </a:rPr>
              <a:t>Analisa : Pendapatan pada hari weekend maupun hari libur nasional mengalami penurunan pendapatan</a:t>
            </a:r>
          </a:p>
        </p:txBody>
      </p:sp>
      <p:sp>
        <p:nvSpPr>
          <p:cNvPr name="TextBox 15" id="15"/>
          <p:cNvSpPr txBox="true"/>
          <p:nvPr/>
        </p:nvSpPr>
        <p:spPr>
          <a:xfrm rot="0">
            <a:off x="5668457" y="5653259"/>
            <a:ext cx="7574159" cy="755925"/>
          </a:xfrm>
          <a:prstGeom prst="rect">
            <a:avLst/>
          </a:prstGeom>
        </p:spPr>
        <p:txBody>
          <a:bodyPr anchor="t" rtlCol="false" tIns="0" lIns="0" bIns="0" rIns="0">
            <a:spAutoFit/>
          </a:bodyPr>
          <a:lstStyle/>
          <a:p>
            <a:pPr algn="l">
              <a:lnSpc>
                <a:spcPts val="2091"/>
              </a:lnSpc>
              <a:spcBef>
                <a:spcPct val="0"/>
              </a:spcBef>
            </a:pPr>
            <a:r>
              <a:rPr lang="en-US" sz="1515">
                <a:solidFill>
                  <a:srgbClr val="FFFFFF"/>
                </a:solidFill>
                <a:latin typeface="DM Sans"/>
                <a:ea typeface="DM Sans"/>
                <a:cs typeface="DM Sans"/>
                <a:sym typeface="DM Sans"/>
              </a:rPr>
              <a:t>Tindakan : Memberikan potongan harga bagi pengguna yang bepergian dalam kelompok atau keluarga. dan menyediakan shuttle khusus menuju acara besar seperti konser, festival, dan pertandingan olahraga.</a:t>
            </a:r>
          </a:p>
        </p:txBody>
      </p:sp>
      <p:sp>
        <p:nvSpPr>
          <p:cNvPr name="Freeform 16" id="16"/>
          <p:cNvSpPr/>
          <p:nvPr/>
        </p:nvSpPr>
        <p:spPr>
          <a:xfrm flipH="false" flipV="false" rot="0">
            <a:off x="114300" y="116216"/>
            <a:ext cx="5008663" cy="1033037"/>
          </a:xfrm>
          <a:custGeom>
            <a:avLst/>
            <a:gdLst/>
            <a:ahLst/>
            <a:cxnLst/>
            <a:rect r="r" b="b" t="t" l="l"/>
            <a:pathLst>
              <a:path h="1033037" w="5008663">
                <a:moveTo>
                  <a:pt x="0" y="0"/>
                </a:moveTo>
                <a:lnTo>
                  <a:pt x="5008663" y="0"/>
                </a:lnTo>
                <a:lnTo>
                  <a:pt x="5008663" y="1033036"/>
                </a:lnTo>
                <a:lnTo>
                  <a:pt x="0" y="1033036"/>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1862361" y="4090346"/>
            <a:ext cx="10434893" cy="1305733"/>
          </a:xfrm>
          <a:prstGeom prst="rect">
            <a:avLst/>
          </a:prstGeom>
        </p:spPr>
        <p:txBody>
          <a:bodyPr anchor="t" rtlCol="false" tIns="0" lIns="0" bIns="0" rIns="0">
            <a:spAutoFit/>
          </a:bodyPr>
          <a:lstStyle/>
          <a:p>
            <a:pPr algn="l" marL="0" indent="0" lvl="0">
              <a:lnSpc>
                <a:spcPts val="10543"/>
              </a:lnSpc>
            </a:pPr>
            <a:r>
              <a:rPr lang="en-US" b="true" sz="7530" spc="459">
                <a:solidFill>
                  <a:srgbClr val="FFFFFF"/>
                </a:solidFill>
                <a:latin typeface="Now Bold"/>
                <a:ea typeface="Now Bold"/>
                <a:cs typeface="Now Bold"/>
                <a:sym typeface="Now Bold"/>
              </a:rPr>
              <a:t>Thank’s</a:t>
            </a:r>
          </a:p>
        </p:txBody>
      </p:sp>
      <p:sp>
        <p:nvSpPr>
          <p:cNvPr name="Freeform 6" id="6"/>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4300" y="116216"/>
            <a:ext cx="5008663" cy="1033037"/>
          </a:xfrm>
          <a:custGeom>
            <a:avLst/>
            <a:gdLst/>
            <a:ahLst/>
            <a:cxnLst/>
            <a:rect r="r" b="b" t="t" l="l"/>
            <a:pathLst>
              <a:path h="1033037" w="5008663">
                <a:moveTo>
                  <a:pt x="0" y="0"/>
                </a:moveTo>
                <a:lnTo>
                  <a:pt x="5008663" y="0"/>
                </a:lnTo>
                <a:lnTo>
                  <a:pt x="5008663" y="1033036"/>
                </a:lnTo>
                <a:lnTo>
                  <a:pt x="0" y="1033036"/>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sp>
        <p:nvSpPr>
          <p:cNvPr name="Freeform 8" id="8"/>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9" id="9"/>
          <p:cNvGrpSpPr/>
          <p:nvPr/>
        </p:nvGrpSpPr>
        <p:grpSpPr>
          <a:xfrm rot="-10800000">
            <a:off x="15966396" y="9258300"/>
            <a:ext cx="13457996" cy="3264379"/>
            <a:chOff x="0" y="0"/>
            <a:chExt cx="17943995" cy="4352506"/>
          </a:xfrm>
        </p:grpSpPr>
        <p:sp>
          <p:nvSpPr>
            <p:cNvPr name="Freeform 10" id="10"/>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2" id="12"/>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4" id="14"/>
          <p:cNvSpPr txBox="true"/>
          <p:nvPr/>
        </p:nvSpPr>
        <p:spPr>
          <a:xfrm rot="0">
            <a:off x="4574519" y="947209"/>
            <a:ext cx="9138961" cy="1074420"/>
          </a:xfrm>
          <a:prstGeom prst="rect">
            <a:avLst/>
          </a:prstGeom>
        </p:spPr>
        <p:txBody>
          <a:bodyPr anchor="t" rtlCol="false" tIns="0" lIns="0" bIns="0" rIns="0">
            <a:spAutoFit/>
          </a:bodyPr>
          <a:lstStyle/>
          <a:p>
            <a:pPr algn="ctr" marL="0" indent="0" lvl="0">
              <a:lnSpc>
                <a:spcPts val="8425"/>
              </a:lnSpc>
              <a:spcBef>
                <a:spcPct val="0"/>
              </a:spcBef>
            </a:pPr>
            <a:r>
              <a:rPr lang="en-US" b="true" sz="7021">
                <a:solidFill>
                  <a:srgbClr val="FFFFFF"/>
                </a:solidFill>
                <a:latin typeface="Now Bold"/>
                <a:ea typeface="Now Bold"/>
                <a:cs typeface="Now Bold"/>
                <a:sym typeface="Now Bold"/>
              </a:rPr>
              <a:t>LATAR BELAKANG</a:t>
            </a:r>
          </a:p>
        </p:txBody>
      </p:sp>
      <p:grpSp>
        <p:nvGrpSpPr>
          <p:cNvPr name="Group 15" id="15"/>
          <p:cNvGrpSpPr/>
          <p:nvPr/>
        </p:nvGrpSpPr>
        <p:grpSpPr>
          <a:xfrm rot="0">
            <a:off x="1503026" y="2021629"/>
            <a:ext cx="15281947" cy="7167899"/>
            <a:chOff x="0" y="0"/>
            <a:chExt cx="4024875" cy="1887842"/>
          </a:xfrm>
        </p:grpSpPr>
        <p:sp>
          <p:nvSpPr>
            <p:cNvPr name="Freeform 16" id="16"/>
            <p:cNvSpPr/>
            <p:nvPr/>
          </p:nvSpPr>
          <p:spPr>
            <a:xfrm flipH="false" flipV="false" rot="0">
              <a:off x="0" y="0"/>
              <a:ext cx="4024875" cy="1887842"/>
            </a:xfrm>
            <a:custGeom>
              <a:avLst/>
              <a:gdLst/>
              <a:ahLst/>
              <a:cxnLst/>
              <a:rect r="r" b="b" t="t" l="l"/>
              <a:pathLst>
                <a:path h="1887842" w="4024875">
                  <a:moveTo>
                    <a:pt x="0" y="0"/>
                  </a:moveTo>
                  <a:lnTo>
                    <a:pt x="4024875" y="0"/>
                  </a:lnTo>
                  <a:lnTo>
                    <a:pt x="4024875" y="1887842"/>
                  </a:lnTo>
                  <a:lnTo>
                    <a:pt x="0" y="1887842"/>
                  </a:lnTo>
                  <a:close/>
                </a:path>
              </a:pathLst>
            </a:custGeom>
            <a:solidFill>
              <a:srgbClr val="CFF4FF"/>
            </a:solidFill>
            <a:ln w="19050" cap="sq">
              <a:solidFill>
                <a:srgbClr val="FFFFFF"/>
              </a:solidFill>
              <a:prstDash val="solid"/>
              <a:miter/>
            </a:ln>
          </p:spPr>
        </p:sp>
        <p:sp>
          <p:nvSpPr>
            <p:cNvPr name="TextBox 17" id="17"/>
            <p:cNvSpPr txBox="true"/>
            <p:nvPr/>
          </p:nvSpPr>
          <p:spPr>
            <a:xfrm>
              <a:off x="0" y="-38100"/>
              <a:ext cx="4024875" cy="1925942"/>
            </a:xfrm>
            <a:prstGeom prst="rect">
              <a:avLst/>
            </a:prstGeom>
          </p:spPr>
          <p:txBody>
            <a:bodyPr anchor="ctr" rtlCol="false" tIns="50800" lIns="50800" bIns="50800" rIns="50800"/>
            <a:lstStyle/>
            <a:p>
              <a:pPr algn="ctr">
                <a:lnSpc>
                  <a:spcPts val="2605"/>
                </a:lnSpc>
              </a:pPr>
            </a:p>
          </p:txBody>
        </p:sp>
      </p:grpSp>
      <p:sp>
        <p:nvSpPr>
          <p:cNvPr name="TextBox 18" id="18"/>
          <p:cNvSpPr txBox="true"/>
          <p:nvPr/>
        </p:nvSpPr>
        <p:spPr>
          <a:xfrm rot="0">
            <a:off x="1503026" y="1983529"/>
            <a:ext cx="15281947" cy="1986052"/>
          </a:xfrm>
          <a:prstGeom prst="rect">
            <a:avLst/>
          </a:prstGeom>
        </p:spPr>
        <p:txBody>
          <a:bodyPr anchor="t" rtlCol="false" tIns="0" lIns="0" bIns="0" rIns="0">
            <a:spAutoFit/>
          </a:bodyPr>
          <a:lstStyle/>
          <a:p>
            <a:pPr algn="just">
              <a:lnSpc>
                <a:spcPts val="3157"/>
              </a:lnSpc>
              <a:spcBef>
                <a:spcPct val="0"/>
              </a:spcBef>
            </a:pPr>
            <a:r>
              <a:rPr lang="en-US" sz="2287">
                <a:solidFill>
                  <a:srgbClr val="000000"/>
                </a:solidFill>
                <a:latin typeface="DM Sans"/>
                <a:ea typeface="DM Sans"/>
                <a:cs typeface="DM Sans"/>
                <a:sym typeface="DM Sans"/>
              </a:rPr>
              <a:t>     </a:t>
            </a:r>
            <a:r>
              <a:rPr lang="en-US" sz="2287">
                <a:solidFill>
                  <a:srgbClr val="000000"/>
                </a:solidFill>
                <a:latin typeface="DM Sans"/>
                <a:ea typeface="DM Sans"/>
                <a:cs typeface="DM Sans"/>
                <a:sym typeface="DM Sans"/>
              </a:rPr>
              <a:t>Transportasi publik memegang peran penting dalam mobilitas masyarakat perkotaan, terutama di kota besar seperti Jakarta. Transjakarta, sebagai sistem transportasi Bus Rapid Transit (BRT) pertama di Asia Tenggara, berupaya menyediakan layanan transportasi yang efisien, terjangkau, dan ramah lingkungan. Namun, seiring meningkatnya jumlah pengguna setiap tahunnya, diperlukan analisis yang mendalam terhadap pola perjalanan penumpang untuk meningkatkan efisiensi dan kualitas layanan.</a:t>
            </a:r>
          </a:p>
        </p:txBody>
      </p:sp>
      <p:sp>
        <p:nvSpPr>
          <p:cNvPr name="TextBox 19" id="19"/>
          <p:cNvSpPr txBox="true"/>
          <p:nvPr/>
        </p:nvSpPr>
        <p:spPr>
          <a:xfrm rot="0">
            <a:off x="1503026" y="4401715"/>
            <a:ext cx="15281947" cy="4386352"/>
          </a:xfrm>
          <a:prstGeom prst="rect">
            <a:avLst/>
          </a:prstGeom>
        </p:spPr>
        <p:txBody>
          <a:bodyPr anchor="t" rtlCol="false" tIns="0" lIns="0" bIns="0" rIns="0">
            <a:spAutoFit/>
          </a:bodyPr>
          <a:lstStyle/>
          <a:p>
            <a:pPr algn="just">
              <a:lnSpc>
                <a:spcPts val="3157"/>
              </a:lnSpc>
              <a:spcBef>
                <a:spcPct val="0"/>
              </a:spcBef>
            </a:pPr>
            <a:r>
              <a:rPr lang="en-US" sz="2287">
                <a:solidFill>
                  <a:srgbClr val="000000"/>
                </a:solidFill>
                <a:latin typeface="DM Sans"/>
                <a:ea typeface="DM Sans"/>
                <a:cs typeface="DM Sans"/>
                <a:sym typeface="DM Sans"/>
              </a:rPr>
              <a:t>    </a:t>
            </a:r>
            <a:r>
              <a:rPr lang="en-US" sz="2287">
                <a:solidFill>
                  <a:srgbClr val="000000"/>
                </a:solidFill>
                <a:latin typeface="DM Sans"/>
                <a:ea typeface="DM Sans"/>
                <a:cs typeface="DM Sans"/>
                <a:sym typeface="DM Sans"/>
              </a:rPr>
              <a:t>Transportasi publik yang efisien dan terjangkau menjadi kebutuhan utama bagi masyarakat perkotaan, terutama di kota besar seperti Jakarta. Transjakarta, sebagai penyedia layanan Bus Rapid Transit (BRT), terus berinovasi untuk meningkatkan kenyamanan dan aksesibilitas bagi pengguna. Salah satu tantangan utama dalam penggunaan transportasi publik adalah pemilihan rute yang optimal serta biaya perjalanan yang efisien sesuai dengan pola perjalanan pengguna.</a:t>
            </a:r>
          </a:p>
          <a:p>
            <a:pPr algn="just">
              <a:lnSpc>
                <a:spcPts val="3157"/>
              </a:lnSpc>
              <a:spcBef>
                <a:spcPct val="0"/>
              </a:spcBef>
            </a:pPr>
          </a:p>
          <a:p>
            <a:pPr algn="just">
              <a:lnSpc>
                <a:spcPts val="3157"/>
              </a:lnSpc>
              <a:spcBef>
                <a:spcPct val="0"/>
              </a:spcBef>
            </a:pPr>
            <a:r>
              <a:rPr lang="en-US" sz="2287">
                <a:solidFill>
                  <a:srgbClr val="000000"/>
                </a:solidFill>
                <a:latin typeface="DM Sans"/>
                <a:ea typeface="DM Sans"/>
                <a:cs typeface="DM Sans"/>
                <a:sym typeface="DM Sans"/>
              </a:rPr>
              <a:t>       Saat ini, sistem pembayaran Transjakarta berbasis tarif tetap per perjalanan tanpa mempertimbangkan pola penggunaan individu, yang dapat menyebabkan pengeluaran yang kurang optimal bagi pengguna yang sering bepergian. Dengan menganalisis data perjalanan berdasarkan frekuensi dan pola penggunaan kartu pembayaran, sistem rekomendasi dapat membantu penumpang memilih paket langganan yang paling sesuai dengan kebutuhan mereka, seperti paket harian, mingguan, atau bulanan.</a:t>
            </a:r>
          </a:p>
        </p:txBody>
      </p:sp>
      <p:sp>
        <p:nvSpPr>
          <p:cNvPr name="Freeform 20" id="20"/>
          <p:cNvSpPr/>
          <p:nvPr/>
        </p:nvSpPr>
        <p:spPr>
          <a:xfrm flipH="false" flipV="false" rot="0">
            <a:off x="221680" y="154833"/>
            <a:ext cx="5008663" cy="1033037"/>
          </a:xfrm>
          <a:custGeom>
            <a:avLst/>
            <a:gdLst/>
            <a:ahLst/>
            <a:cxnLst/>
            <a:rect r="r" b="b" t="t" l="l"/>
            <a:pathLst>
              <a:path h="1033037" w="5008663">
                <a:moveTo>
                  <a:pt x="0" y="0"/>
                </a:moveTo>
                <a:lnTo>
                  <a:pt x="5008663" y="0"/>
                </a:lnTo>
                <a:lnTo>
                  <a:pt x="5008663" y="1033037"/>
                </a:lnTo>
                <a:lnTo>
                  <a:pt x="0" y="1033037"/>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6597011" y="540943"/>
            <a:ext cx="9879016" cy="740585"/>
          </a:xfrm>
          <a:prstGeom prst="rect">
            <a:avLst/>
          </a:prstGeom>
        </p:spPr>
        <p:txBody>
          <a:bodyPr anchor="t" rtlCol="false" tIns="0" lIns="0" bIns="0" rIns="0">
            <a:spAutoFit/>
          </a:bodyPr>
          <a:lstStyle/>
          <a:p>
            <a:pPr algn="l" marL="0" indent="0" lvl="0">
              <a:lnSpc>
                <a:spcPts val="5719"/>
              </a:lnSpc>
              <a:spcBef>
                <a:spcPct val="0"/>
              </a:spcBef>
            </a:pPr>
            <a:r>
              <a:rPr lang="en-US" b="true" sz="4766">
                <a:solidFill>
                  <a:srgbClr val="FFFFFF"/>
                </a:solidFill>
                <a:latin typeface="Now Bold"/>
                <a:ea typeface="Now Bold"/>
                <a:cs typeface="Now Bold"/>
                <a:sym typeface="Now Bold"/>
              </a:rPr>
              <a:t>RUMUSAN MASALAH</a:t>
            </a:r>
          </a:p>
        </p:txBody>
      </p:sp>
      <p:sp>
        <p:nvSpPr>
          <p:cNvPr name="TextBox 9" id="9"/>
          <p:cNvSpPr txBox="true"/>
          <p:nvPr/>
        </p:nvSpPr>
        <p:spPr>
          <a:xfrm rot="0">
            <a:off x="6321893" y="2787790"/>
            <a:ext cx="10429253" cy="1127867"/>
          </a:xfrm>
          <a:prstGeom prst="rect">
            <a:avLst/>
          </a:prstGeom>
        </p:spPr>
        <p:txBody>
          <a:bodyPr anchor="t" rtlCol="false" tIns="0" lIns="0" bIns="0" rIns="0">
            <a:spAutoFit/>
          </a:bodyPr>
          <a:lstStyle/>
          <a:p>
            <a:pPr algn="l" marL="707065" indent="-353532" lvl="1">
              <a:lnSpc>
                <a:spcPts val="4519"/>
              </a:lnSpc>
              <a:buAutoNum type="arabicPeriod" startAt="1"/>
            </a:pPr>
            <a:r>
              <a:rPr lang="en-US" b="true" sz="3274">
                <a:solidFill>
                  <a:srgbClr val="4BD1FB"/>
                </a:solidFill>
                <a:latin typeface="DM Sans Bold"/>
                <a:ea typeface="DM Sans Bold"/>
                <a:cs typeface="DM Sans Bold"/>
                <a:sym typeface="DM Sans Bold"/>
              </a:rPr>
              <a:t>Ketidakpastian dalam Pemilihan Rute Tercepat</a:t>
            </a:r>
          </a:p>
          <a:p>
            <a:pPr algn="l" marL="0" indent="0" lvl="0">
              <a:lnSpc>
                <a:spcPts val="4519"/>
              </a:lnSpc>
              <a:spcBef>
                <a:spcPct val="0"/>
              </a:spcBef>
            </a:pPr>
          </a:p>
        </p:txBody>
      </p:sp>
      <p:sp>
        <p:nvSpPr>
          <p:cNvPr name="TextBox 10" id="10"/>
          <p:cNvSpPr txBox="true"/>
          <p:nvPr/>
        </p:nvSpPr>
        <p:spPr>
          <a:xfrm rot="0">
            <a:off x="7028362" y="3439902"/>
            <a:ext cx="9628640" cy="1312643"/>
          </a:xfrm>
          <a:prstGeom prst="rect">
            <a:avLst/>
          </a:prstGeom>
        </p:spPr>
        <p:txBody>
          <a:bodyPr anchor="t" rtlCol="false" tIns="0" lIns="0" bIns="0" rIns="0">
            <a:spAutoFit/>
          </a:bodyPr>
          <a:lstStyle/>
          <a:p>
            <a:pPr algn="l">
              <a:lnSpc>
                <a:spcPts val="2664"/>
              </a:lnSpc>
              <a:spcBef>
                <a:spcPct val="0"/>
              </a:spcBef>
            </a:pPr>
            <a:r>
              <a:rPr lang="en-US" sz="1931">
                <a:solidFill>
                  <a:srgbClr val="FFFFFF"/>
                </a:solidFill>
                <a:latin typeface="DM Sans"/>
                <a:ea typeface="DM Sans"/>
                <a:cs typeface="DM Sans"/>
                <a:sym typeface="DM Sans"/>
              </a:rPr>
              <a:t>Pengguna se</a:t>
            </a:r>
            <a:r>
              <a:rPr lang="en-US" sz="1931" strike="noStrike" u="none">
                <a:solidFill>
                  <a:srgbClr val="FFFFFF"/>
                </a:solidFill>
                <a:latin typeface="DM Sans"/>
                <a:ea typeface="DM Sans"/>
                <a:cs typeface="DM Sans"/>
                <a:sym typeface="DM Sans"/>
              </a:rPr>
              <a:t>ring mengalami kendala dalam memilih rute tercepat karena variasi waktu tempuh yang dipengaruhi oleh kepadatan lalu lintas, jumlah penumpang, dan kondisi operasional Transjakarta.</a:t>
            </a:r>
          </a:p>
          <a:p>
            <a:pPr algn="l" marL="0" indent="0" lvl="0">
              <a:lnSpc>
                <a:spcPts val="2664"/>
              </a:lnSpc>
              <a:spcBef>
                <a:spcPct val="0"/>
              </a:spcBef>
            </a:pPr>
          </a:p>
        </p:txBody>
      </p:sp>
      <p:sp>
        <p:nvSpPr>
          <p:cNvPr name="Freeform 11" id="11"/>
          <p:cNvSpPr/>
          <p:nvPr/>
        </p:nvSpPr>
        <p:spPr>
          <a:xfrm flipH="false" flipV="false" rot="0">
            <a:off x="5725261" y="3453964"/>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5520658" y="5182483"/>
            <a:ext cx="1142373" cy="11423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5" id="15"/>
          <p:cNvSpPr txBox="true"/>
          <p:nvPr/>
        </p:nvSpPr>
        <p:spPr>
          <a:xfrm rot="0">
            <a:off x="6809090" y="5136430"/>
            <a:ext cx="10450210" cy="1700659"/>
          </a:xfrm>
          <a:prstGeom prst="rect">
            <a:avLst/>
          </a:prstGeom>
        </p:spPr>
        <p:txBody>
          <a:bodyPr anchor="t" rtlCol="false" tIns="0" lIns="0" bIns="0" rIns="0">
            <a:spAutoFit/>
          </a:bodyPr>
          <a:lstStyle/>
          <a:p>
            <a:pPr algn="l">
              <a:lnSpc>
                <a:spcPts val="4519"/>
              </a:lnSpc>
            </a:pPr>
            <a:r>
              <a:rPr lang="en-US" sz="3274" b="true">
                <a:solidFill>
                  <a:srgbClr val="4BD1FB"/>
                </a:solidFill>
                <a:latin typeface="DM Sans Bold"/>
                <a:ea typeface="DM Sans Bold"/>
                <a:cs typeface="DM Sans Bold"/>
                <a:sym typeface="DM Sans Bold"/>
              </a:rPr>
              <a:t>2.Kurangnya Sistem Rekomendasi Paket Langganan    yang Sesuai</a:t>
            </a:r>
          </a:p>
          <a:p>
            <a:pPr algn="l" marL="0" indent="0" lvl="0">
              <a:lnSpc>
                <a:spcPts val="4519"/>
              </a:lnSpc>
              <a:spcBef>
                <a:spcPct val="0"/>
              </a:spcBef>
            </a:pPr>
          </a:p>
        </p:txBody>
      </p:sp>
      <p:sp>
        <p:nvSpPr>
          <p:cNvPr name="Freeform 16" id="16"/>
          <p:cNvSpPr/>
          <p:nvPr/>
        </p:nvSpPr>
        <p:spPr>
          <a:xfrm flipH="false" flipV="false" rot="0">
            <a:off x="5799040" y="5431446"/>
            <a:ext cx="585607" cy="669613"/>
          </a:xfrm>
          <a:custGeom>
            <a:avLst/>
            <a:gdLst/>
            <a:ahLst/>
            <a:cxnLst/>
            <a:rect r="r" b="b" t="t" l="l"/>
            <a:pathLst>
              <a:path h="669613" w="585607">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7" id="17"/>
          <p:cNvGrpSpPr/>
          <p:nvPr/>
        </p:nvGrpSpPr>
        <p:grpSpPr>
          <a:xfrm rot="0">
            <a:off x="5520658" y="7125268"/>
            <a:ext cx="1142373" cy="114237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20" id="20"/>
          <p:cNvSpPr/>
          <p:nvPr/>
        </p:nvSpPr>
        <p:spPr>
          <a:xfrm flipH="false" flipV="false" rot="0">
            <a:off x="5818393" y="7372606"/>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6663031" y="1296106"/>
            <a:ext cx="10999939" cy="1290346"/>
          </a:xfrm>
          <a:prstGeom prst="rect">
            <a:avLst/>
          </a:prstGeom>
        </p:spPr>
        <p:txBody>
          <a:bodyPr anchor="t" rtlCol="false" tIns="0" lIns="0" bIns="0" rIns="0">
            <a:spAutoFit/>
          </a:bodyPr>
          <a:lstStyle/>
          <a:p>
            <a:pPr algn="just">
              <a:lnSpc>
                <a:spcPts val="2605"/>
              </a:lnSpc>
              <a:spcBef>
                <a:spcPct val="0"/>
              </a:spcBef>
            </a:pPr>
            <a:r>
              <a:rPr lang="en-US" sz="1887">
                <a:solidFill>
                  <a:srgbClr val="FFFBFB"/>
                </a:solidFill>
                <a:latin typeface="DM Sans"/>
                <a:ea typeface="DM Sans"/>
                <a:cs typeface="DM Sans"/>
                <a:sym typeface="DM Sans"/>
              </a:rPr>
              <a:t>Dalam sistem transportasi publik seperti Transjakarta, efisiensi perjalanan dan biaya transportasi merupakan dua aspek utama yang memengaruhi pengalaman pengguna. Namun, terdapat beberapa permasalahan yang masih dihadapi oleh penumpang dalam memanfaatkan layanan ini secara optimal:</a:t>
            </a:r>
          </a:p>
        </p:txBody>
      </p:sp>
      <p:sp>
        <p:nvSpPr>
          <p:cNvPr name="TextBox 22" id="22"/>
          <p:cNvSpPr txBox="true"/>
          <p:nvPr/>
        </p:nvSpPr>
        <p:spPr>
          <a:xfrm rot="0">
            <a:off x="7028362" y="6496716"/>
            <a:ext cx="9447665" cy="642646"/>
          </a:xfrm>
          <a:prstGeom prst="rect">
            <a:avLst/>
          </a:prstGeom>
        </p:spPr>
        <p:txBody>
          <a:bodyPr anchor="t" rtlCol="false" tIns="0" lIns="0" bIns="0" rIns="0">
            <a:spAutoFit/>
          </a:bodyPr>
          <a:lstStyle/>
          <a:p>
            <a:pPr algn="l">
              <a:lnSpc>
                <a:spcPts val="2605"/>
              </a:lnSpc>
              <a:spcBef>
                <a:spcPct val="0"/>
              </a:spcBef>
            </a:pPr>
            <a:r>
              <a:rPr lang="en-US" sz="1887">
                <a:solidFill>
                  <a:srgbClr val="FFFBFB"/>
                </a:solidFill>
                <a:latin typeface="DM Sans"/>
                <a:ea typeface="DM Sans"/>
                <a:cs typeface="DM Sans"/>
                <a:sym typeface="DM Sans"/>
              </a:rPr>
              <a:t>Saat ini, tarif Transjakarta berbasis pembayaran per perjalanan tanpa mempertimbangkan pola perjalanan individu.</a:t>
            </a:r>
          </a:p>
        </p:txBody>
      </p:sp>
      <p:sp>
        <p:nvSpPr>
          <p:cNvPr name="TextBox 23" id="23"/>
          <p:cNvSpPr txBox="true"/>
          <p:nvPr/>
        </p:nvSpPr>
        <p:spPr>
          <a:xfrm rot="0">
            <a:off x="6809090" y="7315456"/>
            <a:ext cx="10450210" cy="1700659"/>
          </a:xfrm>
          <a:prstGeom prst="rect">
            <a:avLst/>
          </a:prstGeom>
        </p:spPr>
        <p:txBody>
          <a:bodyPr anchor="t" rtlCol="false" tIns="0" lIns="0" bIns="0" rIns="0">
            <a:spAutoFit/>
          </a:bodyPr>
          <a:lstStyle/>
          <a:p>
            <a:pPr algn="l">
              <a:lnSpc>
                <a:spcPts val="4519"/>
              </a:lnSpc>
            </a:pPr>
            <a:r>
              <a:rPr lang="en-US" sz="3274" b="true">
                <a:solidFill>
                  <a:srgbClr val="4BD1FB"/>
                </a:solidFill>
                <a:latin typeface="DM Sans Bold"/>
                <a:ea typeface="DM Sans Bold"/>
                <a:cs typeface="DM Sans Bold"/>
                <a:sym typeface="DM Sans Bold"/>
              </a:rPr>
              <a:t>3.Kurangnya peminat bus Transjakarta pada Weekend</a:t>
            </a:r>
          </a:p>
          <a:p>
            <a:pPr algn="l" marL="0" indent="0" lvl="0">
              <a:lnSpc>
                <a:spcPts val="451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4523064" y="3893230"/>
            <a:ext cx="2845162" cy="4381054"/>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5" id="5"/>
          <p:cNvGrpSpPr/>
          <p:nvPr/>
        </p:nvGrpSpPr>
        <p:grpSpPr>
          <a:xfrm rot="0">
            <a:off x="7721419" y="3893230"/>
            <a:ext cx="2845162" cy="4381054"/>
            <a:chOff x="0" y="0"/>
            <a:chExt cx="862412" cy="1327963"/>
          </a:xfrm>
        </p:grpSpPr>
        <p:sp>
          <p:nvSpPr>
            <p:cNvPr name="Freeform 6" id="6"/>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7" id="7"/>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8" id="8"/>
          <p:cNvGrpSpPr>
            <a:grpSpLocks noChangeAspect="true"/>
          </p:cNvGrpSpPr>
          <p:nvPr/>
        </p:nvGrpSpPr>
        <p:grpSpPr>
          <a:xfrm rot="0">
            <a:off x="7890839" y="4112787"/>
            <a:ext cx="2448475" cy="2438911"/>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grpSp>
        <p:nvGrpSpPr>
          <p:cNvPr name="Group 11" id="11"/>
          <p:cNvGrpSpPr/>
          <p:nvPr/>
        </p:nvGrpSpPr>
        <p:grpSpPr>
          <a:xfrm rot="0">
            <a:off x="10919774" y="3893230"/>
            <a:ext cx="2845162" cy="4381054"/>
            <a:chOff x="0" y="0"/>
            <a:chExt cx="862412" cy="1327963"/>
          </a:xfrm>
        </p:grpSpPr>
        <p:sp>
          <p:nvSpPr>
            <p:cNvPr name="Freeform 12" id="12"/>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3" id="13"/>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4" id="14"/>
          <p:cNvGrpSpPr>
            <a:grpSpLocks noChangeAspect="true"/>
          </p:cNvGrpSpPr>
          <p:nvPr/>
        </p:nvGrpSpPr>
        <p:grpSpPr>
          <a:xfrm rot="0">
            <a:off x="11089194" y="4112787"/>
            <a:ext cx="2448475" cy="2438911"/>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17" id="17"/>
          <p:cNvSpPr/>
          <p:nvPr/>
        </p:nvSpPr>
        <p:spPr>
          <a:xfrm flipH="false" flipV="false" rot="0">
            <a:off x="4523064"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2"/>
            <a:stretch>
              <a:fillRect l="0" t="-86495" r="0" b="0"/>
            </a:stretch>
          </a:blipFill>
        </p:spPr>
      </p:sp>
      <p:sp>
        <p:nvSpPr>
          <p:cNvPr name="Freeform 18" id="18"/>
          <p:cNvSpPr/>
          <p:nvPr/>
        </p:nvSpPr>
        <p:spPr>
          <a:xfrm flipH="false" flipV="false" rot="0">
            <a:off x="7721419"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2"/>
            <a:stretch>
              <a:fillRect l="0" t="-86495" r="0" b="0"/>
            </a:stretch>
          </a:blipFill>
        </p:spPr>
      </p:sp>
      <p:sp>
        <p:nvSpPr>
          <p:cNvPr name="Freeform 19" id="19"/>
          <p:cNvSpPr/>
          <p:nvPr/>
        </p:nvSpPr>
        <p:spPr>
          <a:xfrm flipH="false" flipV="false" rot="0">
            <a:off x="10919774" y="8274283"/>
            <a:ext cx="2845162" cy="301305"/>
          </a:xfrm>
          <a:custGeom>
            <a:avLst/>
            <a:gdLst/>
            <a:ahLst/>
            <a:cxnLst/>
            <a:rect r="r" b="b" t="t" l="l"/>
            <a:pathLst>
              <a:path h="301305" w="2845162">
                <a:moveTo>
                  <a:pt x="0" y="0"/>
                </a:moveTo>
                <a:lnTo>
                  <a:pt x="2845162" y="0"/>
                </a:lnTo>
                <a:lnTo>
                  <a:pt x="2845162" y="301305"/>
                </a:lnTo>
                <a:lnTo>
                  <a:pt x="0" y="301305"/>
                </a:lnTo>
                <a:lnTo>
                  <a:pt x="0" y="0"/>
                </a:lnTo>
                <a:close/>
              </a:path>
            </a:pathLst>
          </a:custGeom>
          <a:blipFill>
            <a:blip r:embed="rId2"/>
            <a:stretch>
              <a:fillRect l="0" t="-86495" r="0" b="0"/>
            </a:stretch>
          </a:blipFill>
        </p:spPr>
      </p:sp>
      <p:grpSp>
        <p:nvGrpSpPr>
          <p:cNvPr name="Group 20" id="20"/>
          <p:cNvGrpSpPr/>
          <p:nvPr/>
        </p:nvGrpSpPr>
        <p:grpSpPr>
          <a:xfrm rot="0">
            <a:off x="-690640" y="-1543050"/>
            <a:ext cx="19210521" cy="4453378"/>
            <a:chOff x="0" y="0"/>
            <a:chExt cx="5059561" cy="1172906"/>
          </a:xfrm>
        </p:grpSpPr>
        <p:sp>
          <p:nvSpPr>
            <p:cNvPr name="Freeform 21" id="21"/>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22" id="22"/>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23" id="23"/>
          <p:cNvSpPr txBox="true"/>
          <p:nvPr/>
        </p:nvSpPr>
        <p:spPr>
          <a:xfrm rot="0">
            <a:off x="3919280" y="1626663"/>
            <a:ext cx="10450651" cy="741045"/>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FFFFFF"/>
                </a:solidFill>
                <a:latin typeface="Now Bold"/>
                <a:ea typeface="Now Bold"/>
                <a:cs typeface="Now Bold"/>
                <a:sym typeface="Now Bold"/>
              </a:rPr>
              <a:t>SKENARIO</a:t>
            </a:r>
          </a:p>
        </p:txBody>
      </p:sp>
      <p:sp>
        <p:nvSpPr>
          <p:cNvPr name="TextBox 24" id="24"/>
          <p:cNvSpPr txBox="true"/>
          <p:nvPr/>
        </p:nvSpPr>
        <p:spPr>
          <a:xfrm rot="0">
            <a:off x="4670331" y="6730047"/>
            <a:ext cx="2470628" cy="370501"/>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a:t>
            </a:r>
          </a:p>
        </p:txBody>
      </p:sp>
      <p:sp>
        <p:nvSpPr>
          <p:cNvPr name="TextBox 25" id="25"/>
          <p:cNvSpPr txBox="true"/>
          <p:nvPr/>
        </p:nvSpPr>
        <p:spPr>
          <a:xfrm rot="0">
            <a:off x="4864407" y="7495026"/>
            <a:ext cx="2082476" cy="275722"/>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Direktur Utama </a:t>
            </a:r>
          </a:p>
        </p:txBody>
      </p:sp>
      <p:sp>
        <p:nvSpPr>
          <p:cNvPr name="TextBox 26" id="26"/>
          <p:cNvSpPr txBox="true"/>
          <p:nvPr/>
        </p:nvSpPr>
        <p:spPr>
          <a:xfrm rot="0">
            <a:off x="8235227" y="6730047"/>
            <a:ext cx="1817546" cy="370501"/>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a:t>
            </a:r>
          </a:p>
        </p:txBody>
      </p:sp>
      <p:sp>
        <p:nvSpPr>
          <p:cNvPr name="TextBox 27" id="27"/>
          <p:cNvSpPr txBox="true"/>
          <p:nvPr/>
        </p:nvSpPr>
        <p:spPr>
          <a:xfrm rot="0">
            <a:off x="8103367" y="7495026"/>
            <a:ext cx="2082476" cy="551444"/>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Manager Pembayaran</a:t>
            </a:r>
          </a:p>
        </p:txBody>
      </p:sp>
      <p:sp>
        <p:nvSpPr>
          <p:cNvPr name="TextBox 28" id="28"/>
          <p:cNvSpPr txBox="true"/>
          <p:nvPr/>
        </p:nvSpPr>
        <p:spPr>
          <a:xfrm rot="0">
            <a:off x="11433582" y="6730047"/>
            <a:ext cx="1817546" cy="370501"/>
          </a:xfrm>
          <a:prstGeom prst="rect">
            <a:avLst/>
          </a:prstGeom>
        </p:spPr>
        <p:txBody>
          <a:bodyPr anchor="t" rtlCol="false" tIns="0" lIns="0" bIns="0" rIns="0">
            <a:spAutoFit/>
          </a:bodyPr>
          <a:lstStyle/>
          <a:p>
            <a:pPr algn="ctr">
              <a:lnSpc>
                <a:spcPts val="2972"/>
              </a:lnSpc>
            </a:pPr>
            <a:r>
              <a:rPr lang="en-US" sz="2477" spc="123">
                <a:solidFill>
                  <a:srgbClr val="FFFBFB"/>
                </a:solidFill>
                <a:latin typeface="DM Sans"/>
                <a:ea typeface="DM Sans"/>
                <a:cs typeface="DM Sans"/>
                <a:sym typeface="DM Sans"/>
              </a:rPr>
              <a:t>-</a:t>
            </a:r>
          </a:p>
        </p:txBody>
      </p:sp>
      <p:sp>
        <p:nvSpPr>
          <p:cNvPr name="TextBox 29" id="29"/>
          <p:cNvSpPr txBox="true"/>
          <p:nvPr/>
        </p:nvSpPr>
        <p:spPr>
          <a:xfrm rot="0">
            <a:off x="11195155" y="7495026"/>
            <a:ext cx="2236552" cy="551444"/>
          </a:xfrm>
          <a:prstGeom prst="rect">
            <a:avLst/>
          </a:prstGeom>
        </p:spPr>
        <p:txBody>
          <a:bodyPr anchor="t" rtlCol="false" tIns="0" lIns="0" bIns="0" rIns="0">
            <a:spAutoFit/>
          </a:bodyPr>
          <a:lstStyle/>
          <a:p>
            <a:pPr algn="ctr">
              <a:lnSpc>
                <a:spcPts val="2229"/>
              </a:lnSpc>
            </a:pPr>
            <a:r>
              <a:rPr lang="en-US" sz="1857" spc="92">
                <a:solidFill>
                  <a:srgbClr val="4BD1FB"/>
                </a:solidFill>
                <a:latin typeface="DM Sans"/>
                <a:ea typeface="DM Sans"/>
                <a:cs typeface="DM Sans"/>
                <a:sym typeface="DM Sans"/>
              </a:rPr>
              <a:t>Pengguna Layanan Transportasi</a:t>
            </a:r>
          </a:p>
        </p:txBody>
      </p:sp>
      <p:sp>
        <p:nvSpPr>
          <p:cNvPr name="Freeform 30" id="30"/>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33" id="33"/>
          <p:cNvGrpSpPr>
            <a:grpSpLocks noChangeAspect="true"/>
          </p:cNvGrpSpPr>
          <p:nvPr/>
        </p:nvGrpSpPr>
        <p:grpSpPr>
          <a:xfrm rot="0">
            <a:off x="4721408" y="4112787"/>
            <a:ext cx="2448475" cy="2438911"/>
            <a:chOff x="0" y="0"/>
            <a:chExt cx="6502400" cy="6477000"/>
          </a:xfrm>
        </p:grpSpPr>
        <p:sp>
          <p:nvSpPr>
            <p:cNvPr name="Freeform 34" id="3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name="Freeform 35" id="3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sp>
      </p:grpSp>
      <p:sp>
        <p:nvSpPr>
          <p:cNvPr name="Freeform 36" id="36"/>
          <p:cNvSpPr/>
          <p:nvPr/>
        </p:nvSpPr>
        <p:spPr>
          <a:xfrm flipH="false" flipV="false" rot="0">
            <a:off x="305801" y="212626"/>
            <a:ext cx="5008663" cy="1033037"/>
          </a:xfrm>
          <a:custGeom>
            <a:avLst/>
            <a:gdLst/>
            <a:ahLst/>
            <a:cxnLst/>
            <a:rect r="r" b="b" t="t" l="l"/>
            <a:pathLst>
              <a:path h="1033037" w="5008663">
                <a:moveTo>
                  <a:pt x="0" y="0"/>
                </a:moveTo>
                <a:lnTo>
                  <a:pt x="5008663" y="0"/>
                </a:lnTo>
                <a:lnTo>
                  <a:pt x="5008663" y="1033037"/>
                </a:lnTo>
                <a:lnTo>
                  <a:pt x="0" y="1033037"/>
                </a:lnTo>
                <a:lnTo>
                  <a:pt x="0" y="0"/>
                </a:lnTo>
                <a:close/>
              </a:path>
            </a:pathLst>
          </a:custGeom>
          <a:blipFill>
            <a:blip r:embed="rId7"/>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880216" y="1201264"/>
            <a:ext cx="6527568" cy="7123065"/>
          </a:xfrm>
          <a:custGeom>
            <a:avLst/>
            <a:gdLst/>
            <a:ahLst/>
            <a:cxnLst/>
            <a:rect r="r" b="b" t="t" l="l"/>
            <a:pathLst>
              <a:path h="7123065" w="6527568">
                <a:moveTo>
                  <a:pt x="0" y="0"/>
                </a:moveTo>
                <a:lnTo>
                  <a:pt x="6527568" y="0"/>
                </a:lnTo>
                <a:lnTo>
                  <a:pt x="6527568" y="7123065"/>
                </a:lnTo>
                <a:lnTo>
                  <a:pt x="0" y="7123065"/>
                </a:lnTo>
                <a:lnTo>
                  <a:pt x="0" y="0"/>
                </a:lnTo>
                <a:close/>
              </a:path>
            </a:pathLst>
          </a:custGeom>
          <a:blipFill>
            <a:blip r:embed="rId2"/>
            <a:stretch>
              <a:fillRect l="0" t="0" r="0" b="0"/>
            </a:stretch>
          </a:blipFill>
        </p:spPr>
      </p:sp>
      <p:sp>
        <p:nvSpPr>
          <p:cNvPr name="TextBox 3" id="3"/>
          <p:cNvSpPr txBox="true"/>
          <p:nvPr/>
        </p:nvSpPr>
        <p:spPr>
          <a:xfrm rot="0">
            <a:off x="5014064" y="347327"/>
            <a:ext cx="8437330" cy="1227368"/>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DATA ANALISIS</a:t>
            </a:r>
          </a:p>
        </p:txBody>
      </p:sp>
      <p:sp>
        <p:nvSpPr>
          <p:cNvPr name="TextBox 4" id="4"/>
          <p:cNvSpPr txBox="true"/>
          <p:nvPr/>
        </p:nvSpPr>
        <p:spPr>
          <a:xfrm rot="0">
            <a:off x="1446117" y="7978457"/>
            <a:ext cx="15573223" cy="1696493"/>
          </a:xfrm>
          <a:prstGeom prst="rect">
            <a:avLst/>
          </a:prstGeom>
        </p:spPr>
        <p:txBody>
          <a:bodyPr anchor="t" rtlCol="false" tIns="0" lIns="0" bIns="0" rIns="0">
            <a:spAutoFit/>
          </a:bodyPr>
          <a:lstStyle/>
          <a:p>
            <a:pPr algn="ctr">
              <a:lnSpc>
                <a:spcPts val="4537"/>
              </a:lnSpc>
            </a:pPr>
            <a:r>
              <a:rPr lang="en-US" sz="3287">
                <a:solidFill>
                  <a:srgbClr val="EF3A5D"/>
                </a:solidFill>
                <a:latin typeface="DM Sans"/>
                <a:ea typeface="DM Sans"/>
                <a:cs typeface="DM Sans"/>
                <a:sym typeface="DM Sans"/>
              </a:rPr>
              <a:t>INSIGHT</a:t>
            </a:r>
            <a:r>
              <a:rPr lang="en-US" sz="3287">
                <a:solidFill>
                  <a:srgbClr val="56AEFF"/>
                </a:solidFill>
                <a:latin typeface="DM Sans"/>
                <a:ea typeface="DM Sans"/>
                <a:cs typeface="DM Sans"/>
                <a:sym typeface="DM Sans"/>
              </a:rPr>
              <a:t> :</a:t>
            </a:r>
          </a:p>
          <a:p>
            <a:pPr algn="ctr">
              <a:lnSpc>
                <a:spcPts val="4537"/>
              </a:lnSpc>
              <a:spcBef>
                <a:spcPct val="0"/>
              </a:spcBef>
            </a:pPr>
            <a:r>
              <a:rPr lang="en-US" sz="3287">
                <a:solidFill>
                  <a:srgbClr val="56AEFF"/>
                </a:solidFill>
                <a:latin typeface="DM Sans"/>
                <a:ea typeface="DM Sans"/>
                <a:cs typeface="DM Sans"/>
                <a:sym typeface="DM Sans"/>
              </a:rPr>
              <a:t>D</a:t>
            </a:r>
            <a:r>
              <a:rPr lang="en-US" sz="3287">
                <a:solidFill>
                  <a:srgbClr val="56AEFF"/>
                </a:solidFill>
                <a:latin typeface="DM Sans"/>
                <a:ea typeface="DM Sans"/>
                <a:cs typeface="DM Sans"/>
                <a:sym typeface="DM Sans"/>
              </a:rPr>
              <a:t>apat disimpulkan bahwa pengguna Transjakarta didominasi oleh perempuan sebesar 53.2% sedangkan laki-laki sebesar 46.8%</a:t>
            </a:r>
          </a:p>
        </p:txBody>
      </p:sp>
      <p:sp>
        <p:nvSpPr>
          <p:cNvPr name="Freeform 5" id="5"/>
          <p:cNvSpPr/>
          <p:nvPr/>
        </p:nvSpPr>
        <p:spPr>
          <a:xfrm flipH="false" flipV="false" rot="0">
            <a:off x="170879" y="168227"/>
            <a:ext cx="5008663" cy="1033037"/>
          </a:xfrm>
          <a:custGeom>
            <a:avLst/>
            <a:gdLst/>
            <a:ahLst/>
            <a:cxnLst/>
            <a:rect r="r" b="b" t="t" l="l"/>
            <a:pathLst>
              <a:path h="1033037" w="5008663">
                <a:moveTo>
                  <a:pt x="0" y="0"/>
                </a:moveTo>
                <a:lnTo>
                  <a:pt x="5008663" y="0"/>
                </a:lnTo>
                <a:lnTo>
                  <a:pt x="5008663" y="1033037"/>
                </a:lnTo>
                <a:lnTo>
                  <a:pt x="0" y="1033037"/>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616610" y="2146597"/>
            <a:ext cx="4667859" cy="4063010"/>
          </a:xfrm>
          <a:custGeom>
            <a:avLst/>
            <a:gdLst/>
            <a:ahLst/>
            <a:cxnLst/>
            <a:rect r="r" b="b" t="t" l="l"/>
            <a:pathLst>
              <a:path h="4063010" w="4667859">
                <a:moveTo>
                  <a:pt x="0" y="0"/>
                </a:moveTo>
                <a:lnTo>
                  <a:pt x="4667859" y="0"/>
                </a:lnTo>
                <a:lnTo>
                  <a:pt x="4667859" y="4063010"/>
                </a:lnTo>
                <a:lnTo>
                  <a:pt x="0" y="4063010"/>
                </a:lnTo>
                <a:lnTo>
                  <a:pt x="0" y="0"/>
                </a:lnTo>
                <a:close/>
              </a:path>
            </a:pathLst>
          </a:custGeom>
          <a:blipFill>
            <a:blip r:embed="rId4"/>
            <a:stretch>
              <a:fillRect l="0" t="0" r="0" b="0"/>
            </a:stretch>
          </a:blipFill>
        </p:spPr>
      </p:sp>
      <p:sp>
        <p:nvSpPr>
          <p:cNvPr name="Freeform 5" id="5"/>
          <p:cNvSpPr/>
          <p:nvPr/>
        </p:nvSpPr>
        <p:spPr>
          <a:xfrm flipH="false" flipV="false" rot="0">
            <a:off x="10770758" y="2146597"/>
            <a:ext cx="4586535" cy="4063010"/>
          </a:xfrm>
          <a:custGeom>
            <a:avLst/>
            <a:gdLst/>
            <a:ahLst/>
            <a:cxnLst/>
            <a:rect r="r" b="b" t="t" l="l"/>
            <a:pathLst>
              <a:path h="4063010" w="4586535">
                <a:moveTo>
                  <a:pt x="0" y="0"/>
                </a:moveTo>
                <a:lnTo>
                  <a:pt x="4586535" y="0"/>
                </a:lnTo>
                <a:lnTo>
                  <a:pt x="4586535" y="4063010"/>
                </a:lnTo>
                <a:lnTo>
                  <a:pt x="0" y="4063010"/>
                </a:lnTo>
                <a:lnTo>
                  <a:pt x="0" y="0"/>
                </a:lnTo>
                <a:close/>
              </a:path>
            </a:pathLst>
          </a:custGeom>
          <a:blipFill>
            <a:blip r:embed="rId5"/>
            <a:stretch>
              <a:fillRect l="0" t="0" r="0" b="0"/>
            </a:stretch>
          </a:blipFill>
        </p:spPr>
      </p:sp>
      <p:sp>
        <p:nvSpPr>
          <p:cNvPr name="TextBox 6" id="6"/>
          <p:cNvSpPr txBox="true"/>
          <p:nvPr/>
        </p:nvSpPr>
        <p:spPr>
          <a:xfrm rot="0">
            <a:off x="5014064" y="347327"/>
            <a:ext cx="8437330" cy="1227368"/>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DATA ANALISIS</a:t>
            </a:r>
          </a:p>
        </p:txBody>
      </p:sp>
      <p:sp>
        <p:nvSpPr>
          <p:cNvPr name="TextBox 7" id="7"/>
          <p:cNvSpPr txBox="true"/>
          <p:nvPr/>
        </p:nvSpPr>
        <p:spPr>
          <a:xfrm rot="0">
            <a:off x="2470337" y="6990307"/>
            <a:ext cx="14123488" cy="2267993"/>
          </a:xfrm>
          <a:prstGeom prst="rect">
            <a:avLst/>
          </a:prstGeom>
        </p:spPr>
        <p:txBody>
          <a:bodyPr anchor="t" rtlCol="false" tIns="0" lIns="0" bIns="0" rIns="0">
            <a:spAutoFit/>
          </a:bodyPr>
          <a:lstStyle/>
          <a:p>
            <a:pPr algn="ctr">
              <a:lnSpc>
                <a:spcPts val="4537"/>
              </a:lnSpc>
            </a:pPr>
            <a:r>
              <a:rPr lang="en-US" sz="3287">
                <a:solidFill>
                  <a:srgbClr val="EF3A5D"/>
                </a:solidFill>
                <a:latin typeface="DM Sans"/>
                <a:ea typeface="DM Sans"/>
                <a:cs typeface="DM Sans"/>
                <a:sym typeface="DM Sans"/>
              </a:rPr>
              <a:t>INSIGHT</a:t>
            </a:r>
          </a:p>
          <a:p>
            <a:pPr algn="ctr">
              <a:lnSpc>
                <a:spcPts val="4537"/>
              </a:lnSpc>
              <a:spcBef>
                <a:spcPct val="0"/>
              </a:spcBef>
            </a:pPr>
            <a:r>
              <a:rPr lang="en-US" sz="3287">
                <a:solidFill>
                  <a:srgbClr val="56AEFF"/>
                </a:solidFill>
                <a:latin typeface="DM Sans"/>
                <a:ea typeface="DM Sans"/>
                <a:cs typeface="DM Sans"/>
                <a:sym typeface="DM Sans"/>
              </a:rPr>
              <a:t>Menampilkan 10 Rute perjalanan paling tersibuk dari data diatas dapat disimpulkan bahwa rute Cibubur - Balaikota merupakan rute yang paling ramai diminati penumpang</a:t>
            </a:r>
          </a:p>
        </p:txBody>
      </p:sp>
      <p:sp>
        <p:nvSpPr>
          <p:cNvPr name="Freeform 8" id="8"/>
          <p:cNvSpPr/>
          <p:nvPr/>
        </p:nvSpPr>
        <p:spPr>
          <a:xfrm flipH="false" flipV="false" rot="0">
            <a:off x="97241" y="142010"/>
            <a:ext cx="5008663" cy="1033037"/>
          </a:xfrm>
          <a:custGeom>
            <a:avLst/>
            <a:gdLst/>
            <a:ahLst/>
            <a:cxnLst/>
            <a:rect r="r" b="b" t="t" l="l"/>
            <a:pathLst>
              <a:path h="1033037" w="5008663">
                <a:moveTo>
                  <a:pt x="0" y="0"/>
                </a:moveTo>
                <a:lnTo>
                  <a:pt x="5008663" y="0"/>
                </a:lnTo>
                <a:lnTo>
                  <a:pt x="5008663" y="1033037"/>
                </a:lnTo>
                <a:lnTo>
                  <a:pt x="0" y="1033037"/>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81451" y="1574695"/>
            <a:ext cx="11301259" cy="6017920"/>
          </a:xfrm>
          <a:custGeom>
            <a:avLst/>
            <a:gdLst/>
            <a:ahLst/>
            <a:cxnLst/>
            <a:rect r="r" b="b" t="t" l="l"/>
            <a:pathLst>
              <a:path h="6017920" w="11301259">
                <a:moveTo>
                  <a:pt x="0" y="0"/>
                </a:moveTo>
                <a:lnTo>
                  <a:pt x="11301259" y="0"/>
                </a:lnTo>
                <a:lnTo>
                  <a:pt x="11301259" y="6017920"/>
                </a:lnTo>
                <a:lnTo>
                  <a:pt x="0" y="6017920"/>
                </a:lnTo>
                <a:lnTo>
                  <a:pt x="0" y="0"/>
                </a:lnTo>
                <a:close/>
              </a:path>
            </a:pathLst>
          </a:custGeom>
          <a:blipFill>
            <a:blip r:embed="rId4"/>
            <a:stretch>
              <a:fillRect l="0" t="0" r="0" b="0"/>
            </a:stretch>
          </a:blipFill>
        </p:spPr>
      </p:sp>
      <p:sp>
        <p:nvSpPr>
          <p:cNvPr name="TextBox 5" id="5"/>
          <p:cNvSpPr txBox="true"/>
          <p:nvPr/>
        </p:nvSpPr>
        <p:spPr>
          <a:xfrm rot="0">
            <a:off x="5014064" y="347327"/>
            <a:ext cx="8437330" cy="1227368"/>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DATA ANALISIS</a:t>
            </a:r>
          </a:p>
        </p:txBody>
      </p:sp>
      <p:sp>
        <p:nvSpPr>
          <p:cNvPr name="TextBox 6" id="6"/>
          <p:cNvSpPr txBox="true"/>
          <p:nvPr/>
        </p:nvSpPr>
        <p:spPr>
          <a:xfrm rot="0">
            <a:off x="2470337" y="7881589"/>
            <a:ext cx="14123488" cy="1769644"/>
          </a:xfrm>
          <a:prstGeom prst="rect">
            <a:avLst/>
          </a:prstGeom>
        </p:spPr>
        <p:txBody>
          <a:bodyPr anchor="t" rtlCol="false" tIns="0" lIns="0" bIns="0" rIns="0">
            <a:spAutoFit/>
          </a:bodyPr>
          <a:lstStyle/>
          <a:p>
            <a:pPr algn="ctr">
              <a:lnSpc>
                <a:spcPts val="3571"/>
              </a:lnSpc>
            </a:pPr>
            <a:r>
              <a:rPr lang="en-US" sz="2587">
                <a:solidFill>
                  <a:srgbClr val="EF3A5D"/>
                </a:solidFill>
                <a:latin typeface="DM Sans"/>
                <a:ea typeface="DM Sans"/>
                <a:cs typeface="DM Sans"/>
                <a:sym typeface="DM Sans"/>
              </a:rPr>
              <a:t>INSIGHT</a:t>
            </a:r>
          </a:p>
          <a:p>
            <a:pPr algn="ctr">
              <a:lnSpc>
                <a:spcPts val="3571"/>
              </a:lnSpc>
              <a:spcBef>
                <a:spcPct val="0"/>
              </a:spcBef>
            </a:pPr>
            <a:r>
              <a:rPr lang="en-US" sz="2587">
                <a:solidFill>
                  <a:srgbClr val="56AEFF"/>
                </a:solidFill>
                <a:latin typeface="DM Sans"/>
                <a:ea typeface="DM Sans"/>
                <a:cs typeface="DM Sans"/>
                <a:sym typeface="DM Sans"/>
              </a:rPr>
              <a:t>d</a:t>
            </a:r>
            <a:r>
              <a:rPr lang="en-US" sz="2587">
                <a:solidFill>
                  <a:srgbClr val="56AEFF"/>
                </a:solidFill>
                <a:latin typeface="DM Sans"/>
                <a:ea typeface="DM Sans"/>
                <a:cs typeface="DM Sans"/>
                <a:sym typeface="DM Sans"/>
              </a:rPr>
              <a:t>ari visualisasi data diatas dapat disimpulkan bahwa pada saat jam 06.00 merupakan jam tersibuk sedangkan jam yang paling sepi berada pada jam 14.00 .</a:t>
            </a:r>
          </a:p>
          <a:p>
            <a:pPr algn="ctr">
              <a:lnSpc>
                <a:spcPts val="3571"/>
              </a:lnSpc>
              <a:spcBef>
                <a:spcPct val="0"/>
              </a:spcBef>
            </a:pPr>
          </a:p>
        </p:txBody>
      </p:sp>
      <p:sp>
        <p:nvSpPr>
          <p:cNvPr name="Freeform 7" id="7"/>
          <p:cNvSpPr/>
          <p:nvPr/>
        </p:nvSpPr>
        <p:spPr>
          <a:xfrm flipH="false" flipV="false" rot="0">
            <a:off x="78191" y="142875"/>
            <a:ext cx="5008663" cy="1033037"/>
          </a:xfrm>
          <a:custGeom>
            <a:avLst/>
            <a:gdLst/>
            <a:ahLst/>
            <a:cxnLst/>
            <a:rect r="r" b="b" t="t" l="l"/>
            <a:pathLst>
              <a:path h="1033037" w="5008663">
                <a:moveTo>
                  <a:pt x="0" y="0"/>
                </a:moveTo>
                <a:lnTo>
                  <a:pt x="5008663" y="0"/>
                </a:lnTo>
                <a:lnTo>
                  <a:pt x="5008663" y="1033037"/>
                </a:lnTo>
                <a:lnTo>
                  <a:pt x="0" y="1033037"/>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014064" y="347327"/>
            <a:ext cx="8437330" cy="1227368"/>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DATA ANALISIS</a:t>
            </a:r>
          </a:p>
        </p:txBody>
      </p:sp>
      <p:sp>
        <p:nvSpPr>
          <p:cNvPr name="Freeform 5" id="5"/>
          <p:cNvSpPr/>
          <p:nvPr/>
        </p:nvSpPr>
        <p:spPr>
          <a:xfrm flipH="false" flipV="false" rot="0">
            <a:off x="78191" y="142875"/>
            <a:ext cx="5008663" cy="1033037"/>
          </a:xfrm>
          <a:custGeom>
            <a:avLst/>
            <a:gdLst/>
            <a:ahLst/>
            <a:cxnLst/>
            <a:rect r="r" b="b" t="t" l="l"/>
            <a:pathLst>
              <a:path h="1033037" w="5008663">
                <a:moveTo>
                  <a:pt x="0" y="0"/>
                </a:moveTo>
                <a:lnTo>
                  <a:pt x="5008663" y="0"/>
                </a:lnTo>
                <a:lnTo>
                  <a:pt x="5008663" y="1033037"/>
                </a:lnTo>
                <a:lnTo>
                  <a:pt x="0" y="1033037"/>
                </a:lnTo>
                <a:lnTo>
                  <a:pt x="0" y="0"/>
                </a:lnTo>
                <a:close/>
              </a:path>
            </a:pathLst>
          </a:custGeom>
          <a:blipFill>
            <a:blip r:embed="rId4"/>
            <a:stretch>
              <a:fillRect l="0" t="0" r="0" b="0"/>
            </a:stretch>
          </a:blipFill>
        </p:spPr>
      </p:sp>
      <p:sp>
        <p:nvSpPr>
          <p:cNvPr name="Freeform 6" id="6"/>
          <p:cNvSpPr/>
          <p:nvPr/>
        </p:nvSpPr>
        <p:spPr>
          <a:xfrm flipH="false" flipV="false" rot="0">
            <a:off x="2196409" y="2462822"/>
            <a:ext cx="8069208" cy="4246420"/>
          </a:xfrm>
          <a:custGeom>
            <a:avLst/>
            <a:gdLst/>
            <a:ahLst/>
            <a:cxnLst/>
            <a:rect r="r" b="b" t="t" l="l"/>
            <a:pathLst>
              <a:path h="4246420" w="8069208">
                <a:moveTo>
                  <a:pt x="0" y="0"/>
                </a:moveTo>
                <a:lnTo>
                  <a:pt x="8069207" y="0"/>
                </a:lnTo>
                <a:lnTo>
                  <a:pt x="8069207" y="4246420"/>
                </a:lnTo>
                <a:lnTo>
                  <a:pt x="0" y="4246420"/>
                </a:lnTo>
                <a:lnTo>
                  <a:pt x="0" y="0"/>
                </a:lnTo>
                <a:close/>
              </a:path>
            </a:pathLst>
          </a:custGeom>
          <a:blipFill>
            <a:blip r:embed="rId5"/>
            <a:stretch>
              <a:fillRect l="0" t="0" r="0" b="0"/>
            </a:stretch>
          </a:blipFill>
        </p:spPr>
      </p:sp>
      <p:sp>
        <p:nvSpPr>
          <p:cNvPr name="Freeform 7" id="7"/>
          <p:cNvSpPr/>
          <p:nvPr/>
        </p:nvSpPr>
        <p:spPr>
          <a:xfrm flipH="false" flipV="false" rot="0">
            <a:off x="11229175" y="2462822"/>
            <a:ext cx="4406328" cy="4246420"/>
          </a:xfrm>
          <a:custGeom>
            <a:avLst/>
            <a:gdLst/>
            <a:ahLst/>
            <a:cxnLst/>
            <a:rect r="r" b="b" t="t" l="l"/>
            <a:pathLst>
              <a:path h="4246420" w="4406328">
                <a:moveTo>
                  <a:pt x="0" y="0"/>
                </a:moveTo>
                <a:lnTo>
                  <a:pt x="4406328" y="0"/>
                </a:lnTo>
                <a:lnTo>
                  <a:pt x="4406328" y="4246420"/>
                </a:lnTo>
                <a:lnTo>
                  <a:pt x="0" y="4246420"/>
                </a:lnTo>
                <a:lnTo>
                  <a:pt x="0" y="0"/>
                </a:lnTo>
                <a:close/>
              </a:path>
            </a:pathLst>
          </a:custGeom>
          <a:blipFill>
            <a:blip r:embed="rId6"/>
            <a:stretch>
              <a:fillRect l="0" t="0" r="0" b="0"/>
            </a:stretch>
          </a:blipFill>
        </p:spPr>
      </p:sp>
      <p:sp>
        <p:nvSpPr>
          <p:cNvPr name="TextBox 8" id="8"/>
          <p:cNvSpPr txBox="true"/>
          <p:nvPr/>
        </p:nvSpPr>
        <p:spPr>
          <a:xfrm rot="0">
            <a:off x="2470337" y="7040981"/>
            <a:ext cx="14123488" cy="2217319"/>
          </a:xfrm>
          <a:prstGeom prst="rect">
            <a:avLst/>
          </a:prstGeom>
        </p:spPr>
        <p:txBody>
          <a:bodyPr anchor="t" rtlCol="false" tIns="0" lIns="0" bIns="0" rIns="0">
            <a:spAutoFit/>
          </a:bodyPr>
          <a:lstStyle/>
          <a:p>
            <a:pPr algn="ctr">
              <a:lnSpc>
                <a:spcPts val="3571"/>
              </a:lnSpc>
            </a:pPr>
            <a:r>
              <a:rPr lang="en-US" sz="2587">
                <a:solidFill>
                  <a:srgbClr val="EF3A5D"/>
                </a:solidFill>
                <a:latin typeface="DM Sans"/>
                <a:ea typeface="DM Sans"/>
                <a:cs typeface="DM Sans"/>
                <a:sym typeface="DM Sans"/>
              </a:rPr>
              <a:t>INSIGHT :</a:t>
            </a:r>
          </a:p>
          <a:p>
            <a:pPr algn="ctr">
              <a:lnSpc>
                <a:spcPts val="3571"/>
              </a:lnSpc>
              <a:spcBef>
                <a:spcPct val="0"/>
              </a:spcBef>
            </a:pPr>
            <a:r>
              <a:rPr lang="en-US" sz="2587">
                <a:solidFill>
                  <a:srgbClr val="56AEFF"/>
                </a:solidFill>
                <a:latin typeface="DM Sans"/>
                <a:ea typeface="DM Sans"/>
                <a:cs typeface="DM Sans"/>
                <a:sym typeface="DM Sans"/>
              </a:rPr>
              <a:t>Pada halte Penjaringan merupakan halte paling ramai yang digunakan pelanggan untuk melakukan TapIn atau halte yang paling ramai digunakan pelanggan. Sedangkan Jl..H.Ahmad Hanya 1 orang yang menggunakan untuk tapIN pada halte tersebut.</a:t>
            </a:r>
          </a:p>
          <a:p>
            <a:pPr algn="ctr">
              <a:lnSpc>
                <a:spcPts val="3571"/>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014064" y="347327"/>
            <a:ext cx="8437330" cy="1227368"/>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DATA ANALISIS</a:t>
            </a:r>
          </a:p>
        </p:txBody>
      </p:sp>
      <p:sp>
        <p:nvSpPr>
          <p:cNvPr name="Freeform 5" id="5"/>
          <p:cNvSpPr/>
          <p:nvPr/>
        </p:nvSpPr>
        <p:spPr>
          <a:xfrm flipH="false" flipV="false" rot="0">
            <a:off x="78191" y="142875"/>
            <a:ext cx="5008663" cy="1033037"/>
          </a:xfrm>
          <a:custGeom>
            <a:avLst/>
            <a:gdLst/>
            <a:ahLst/>
            <a:cxnLst/>
            <a:rect r="r" b="b" t="t" l="l"/>
            <a:pathLst>
              <a:path h="1033037" w="5008663">
                <a:moveTo>
                  <a:pt x="0" y="0"/>
                </a:moveTo>
                <a:lnTo>
                  <a:pt x="5008663" y="0"/>
                </a:lnTo>
                <a:lnTo>
                  <a:pt x="5008663" y="1033037"/>
                </a:lnTo>
                <a:lnTo>
                  <a:pt x="0" y="1033037"/>
                </a:lnTo>
                <a:lnTo>
                  <a:pt x="0" y="0"/>
                </a:lnTo>
                <a:close/>
              </a:path>
            </a:pathLst>
          </a:custGeom>
          <a:blipFill>
            <a:blip r:embed="rId4"/>
            <a:stretch>
              <a:fillRect l="0" t="0" r="0" b="0"/>
            </a:stretch>
          </a:blipFill>
        </p:spPr>
      </p:sp>
      <p:sp>
        <p:nvSpPr>
          <p:cNvPr name="Freeform 6" id="6"/>
          <p:cNvSpPr/>
          <p:nvPr/>
        </p:nvSpPr>
        <p:spPr>
          <a:xfrm flipH="false" flipV="false" rot="0">
            <a:off x="11360214" y="1767440"/>
            <a:ext cx="4367684" cy="5188856"/>
          </a:xfrm>
          <a:custGeom>
            <a:avLst/>
            <a:gdLst/>
            <a:ahLst/>
            <a:cxnLst/>
            <a:rect r="r" b="b" t="t" l="l"/>
            <a:pathLst>
              <a:path h="5188856" w="4367684">
                <a:moveTo>
                  <a:pt x="0" y="0"/>
                </a:moveTo>
                <a:lnTo>
                  <a:pt x="4367684" y="0"/>
                </a:lnTo>
                <a:lnTo>
                  <a:pt x="4367684" y="5188857"/>
                </a:lnTo>
                <a:lnTo>
                  <a:pt x="0" y="5188857"/>
                </a:lnTo>
                <a:lnTo>
                  <a:pt x="0" y="0"/>
                </a:lnTo>
                <a:close/>
              </a:path>
            </a:pathLst>
          </a:custGeom>
          <a:blipFill>
            <a:blip r:embed="rId5"/>
            <a:stretch>
              <a:fillRect l="0" t="0" r="0" b="0"/>
            </a:stretch>
          </a:blipFill>
        </p:spPr>
      </p:sp>
      <p:sp>
        <p:nvSpPr>
          <p:cNvPr name="Freeform 7" id="7"/>
          <p:cNvSpPr/>
          <p:nvPr/>
        </p:nvSpPr>
        <p:spPr>
          <a:xfrm flipH="false" flipV="false" rot="0">
            <a:off x="2023165" y="1767440"/>
            <a:ext cx="7891796" cy="5188856"/>
          </a:xfrm>
          <a:custGeom>
            <a:avLst/>
            <a:gdLst/>
            <a:ahLst/>
            <a:cxnLst/>
            <a:rect r="r" b="b" t="t" l="l"/>
            <a:pathLst>
              <a:path h="5188856" w="7891796">
                <a:moveTo>
                  <a:pt x="0" y="0"/>
                </a:moveTo>
                <a:lnTo>
                  <a:pt x="7891796" y="0"/>
                </a:lnTo>
                <a:lnTo>
                  <a:pt x="7891796" y="5188857"/>
                </a:lnTo>
                <a:lnTo>
                  <a:pt x="0" y="5188857"/>
                </a:lnTo>
                <a:lnTo>
                  <a:pt x="0" y="0"/>
                </a:lnTo>
                <a:close/>
              </a:path>
            </a:pathLst>
          </a:custGeom>
          <a:blipFill>
            <a:blip r:embed="rId6"/>
            <a:stretch>
              <a:fillRect l="0" t="0" r="0" b="0"/>
            </a:stretch>
          </a:blipFill>
        </p:spPr>
      </p:sp>
      <p:sp>
        <p:nvSpPr>
          <p:cNvPr name="TextBox 8" id="8"/>
          <p:cNvSpPr txBox="true"/>
          <p:nvPr/>
        </p:nvSpPr>
        <p:spPr>
          <a:xfrm rot="0">
            <a:off x="2470337" y="7108697"/>
            <a:ext cx="14123488" cy="2217319"/>
          </a:xfrm>
          <a:prstGeom prst="rect">
            <a:avLst/>
          </a:prstGeom>
        </p:spPr>
        <p:txBody>
          <a:bodyPr anchor="t" rtlCol="false" tIns="0" lIns="0" bIns="0" rIns="0">
            <a:spAutoFit/>
          </a:bodyPr>
          <a:lstStyle/>
          <a:p>
            <a:pPr algn="ctr">
              <a:lnSpc>
                <a:spcPts val="3571"/>
              </a:lnSpc>
            </a:pPr>
            <a:r>
              <a:rPr lang="en-US" sz="2587">
                <a:solidFill>
                  <a:srgbClr val="EF3A5D"/>
                </a:solidFill>
                <a:latin typeface="DM Sans"/>
                <a:ea typeface="DM Sans"/>
                <a:cs typeface="DM Sans"/>
                <a:sym typeface="DM Sans"/>
              </a:rPr>
              <a:t>INSIGHT :</a:t>
            </a:r>
          </a:p>
          <a:p>
            <a:pPr algn="ctr">
              <a:lnSpc>
                <a:spcPts val="3571"/>
              </a:lnSpc>
              <a:spcBef>
                <a:spcPct val="0"/>
              </a:spcBef>
            </a:pPr>
            <a:r>
              <a:rPr lang="en-US" sz="2587">
                <a:solidFill>
                  <a:srgbClr val="56AEFF"/>
                </a:solidFill>
                <a:latin typeface="DM Sans"/>
                <a:ea typeface="DM Sans"/>
                <a:cs typeface="DM Sans"/>
                <a:sym typeface="DM Sans"/>
              </a:rPr>
              <a:t>Pada halte BKN merupakan halte paling ramai yang digunakan pelanggan untuk melakukan TapOut atau halte yang paling ramai digunakan pelanggan. Sedangkan pada Tanah abang Blok B Hanya 1 orang yang menggunakan untuk tapOut pada halte tersebut.</a:t>
            </a:r>
          </a:p>
          <a:p>
            <a:pPr algn="ctr">
              <a:lnSpc>
                <a:spcPts val="3571"/>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DAGiz9n96Ic</dc:identifier>
  <dcterms:modified xsi:type="dcterms:W3CDTF">2011-08-01T06:04:30Z</dcterms:modified>
  <cp:revision>1</cp:revision>
  <dc:title>Blue Dark Professional Geometric Business Project Presentation </dc:title>
</cp:coreProperties>
</file>